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9"/>
  </p:notesMasterIdLst>
  <p:sldIdLst>
    <p:sldId id="280" r:id="rId5"/>
    <p:sldId id="281" r:id="rId6"/>
    <p:sldId id="283" r:id="rId7"/>
    <p:sldId id="284" r:id="rId8"/>
    <p:sldId id="285" r:id="rId9"/>
    <p:sldId id="286" r:id="rId10"/>
    <p:sldId id="287" r:id="rId11"/>
    <p:sldId id="288" r:id="rId12"/>
    <p:sldId id="289" r:id="rId13"/>
    <p:sldId id="290" r:id="rId14"/>
    <p:sldId id="291" r:id="rId15"/>
    <p:sldId id="292" r:id="rId16"/>
    <p:sldId id="293" r:id="rId17"/>
    <p:sldId id="29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60" d="100"/>
          <a:sy n="60" d="100"/>
        </p:scale>
        <p:origin x="96" y="1212"/>
      </p:cViewPr>
      <p:guideLst/>
    </p:cSldViewPr>
  </p:slideViewPr>
  <p:outlineViewPr>
    <p:cViewPr>
      <p:scale>
        <a:sx n="33" d="100"/>
        <a:sy n="33" d="100"/>
      </p:scale>
      <p:origin x="0" y="-449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17CCF5-DA3F-4E5F-BE7C-D8111B2BFEBA}" type="doc">
      <dgm:prSet loTypeId="urn:microsoft.com/office/officeart/2018/5/layout/CenteredIconLabelDescriptionList" loCatId="icon" qsTypeId="urn:microsoft.com/office/officeart/2005/8/quickstyle/simple1" qsCatId="simple" csTypeId="urn:microsoft.com/office/officeart/2018/5/colors/Iconchunking_neutralbg_accent2_2" csCatId="accent2" phldr="1"/>
      <dgm:spPr/>
      <dgm:t>
        <a:bodyPr/>
        <a:lstStyle/>
        <a:p>
          <a:endParaRPr lang="en-US"/>
        </a:p>
      </dgm:t>
    </dgm:pt>
    <dgm:pt modelId="{E754A2A0-41CE-428B-9DDC-DCD1FD12D16A}">
      <dgm:prSet/>
      <dgm:spPr/>
      <dgm:t>
        <a:bodyPr/>
        <a:lstStyle/>
        <a:p>
          <a:pPr>
            <a:lnSpc>
              <a:spcPct val="100000"/>
            </a:lnSpc>
            <a:defRPr b="1"/>
          </a:pPr>
          <a:r>
            <a:rPr lang="en-US"/>
            <a:t>Business Expenses</a:t>
          </a:r>
          <a:endParaRPr lang="en-US" dirty="0"/>
        </a:p>
      </dgm:t>
    </dgm:pt>
    <dgm:pt modelId="{BE164097-A5AA-4EA1-9E64-D7FCD4DD2A4E}" type="parTrans" cxnId="{507A74C7-FEAF-4A4C-9250-0613CBC2F127}">
      <dgm:prSet/>
      <dgm:spPr/>
      <dgm:t>
        <a:bodyPr/>
        <a:lstStyle/>
        <a:p>
          <a:endParaRPr lang="en-US"/>
        </a:p>
      </dgm:t>
    </dgm:pt>
    <dgm:pt modelId="{02D8D4EF-9694-45C7-AF26-E20371B3C352}" type="sibTrans" cxnId="{507A74C7-FEAF-4A4C-9250-0613CBC2F127}">
      <dgm:prSet/>
      <dgm:spPr/>
      <dgm:t>
        <a:bodyPr/>
        <a:lstStyle/>
        <a:p>
          <a:endParaRPr lang="en-US"/>
        </a:p>
      </dgm:t>
    </dgm:pt>
    <dgm:pt modelId="{C2F66EED-74C3-4F36-A1D4-8AFCBB009938}">
      <dgm:prSet/>
      <dgm:spPr/>
      <dgm:t>
        <a:bodyPr/>
        <a:lstStyle/>
        <a:p>
          <a:pPr>
            <a:lnSpc>
              <a:spcPct val="100000"/>
            </a:lnSpc>
          </a:pPr>
          <a:r>
            <a:rPr lang="en-US"/>
            <a:t>Legit Business Expenses</a:t>
          </a:r>
          <a:endParaRPr lang="en-US" dirty="0"/>
        </a:p>
      </dgm:t>
    </dgm:pt>
    <dgm:pt modelId="{5CF5C62A-BD1A-4922-92B6-33ECA44C1F76}" type="parTrans" cxnId="{7A243DB8-C0B8-4718-B558-CE939B8FF03E}">
      <dgm:prSet/>
      <dgm:spPr/>
      <dgm:t>
        <a:bodyPr/>
        <a:lstStyle/>
        <a:p>
          <a:endParaRPr lang="en-US"/>
        </a:p>
      </dgm:t>
    </dgm:pt>
    <dgm:pt modelId="{F9BAA161-AAEC-4A41-B4D9-A27EAD80526E}" type="sibTrans" cxnId="{7A243DB8-C0B8-4718-B558-CE939B8FF03E}">
      <dgm:prSet/>
      <dgm:spPr/>
      <dgm:t>
        <a:bodyPr/>
        <a:lstStyle/>
        <a:p>
          <a:endParaRPr lang="en-US"/>
        </a:p>
      </dgm:t>
    </dgm:pt>
    <dgm:pt modelId="{DCCE571A-4D30-4294-ABAF-6885F619D2D9}">
      <dgm:prSet/>
      <dgm:spPr/>
      <dgm:t>
        <a:bodyPr/>
        <a:lstStyle/>
        <a:p>
          <a:pPr>
            <a:lnSpc>
              <a:spcPct val="100000"/>
            </a:lnSpc>
            <a:defRPr b="1"/>
          </a:pPr>
          <a:r>
            <a:rPr lang="en-US"/>
            <a:t>HST Basics</a:t>
          </a:r>
          <a:endParaRPr lang="en-US" dirty="0"/>
        </a:p>
      </dgm:t>
    </dgm:pt>
    <dgm:pt modelId="{3AD83C96-5A95-4337-BF2D-97454AF7F108}" type="parTrans" cxnId="{E70347E4-4461-4B80-8927-4CA0AEBFAAF8}">
      <dgm:prSet/>
      <dgm:spPr/>
      <dgm:t>
        <a:bodyPr/>
        <a:lstStyle/>
        <a:p>
          <a:endParaRPr lang="en-US"/>
        </a:p>
      </dgm:t>
    </dgm:pt>
    <dgm:pt modelId="{2C1DF6EC-6090-4926-A556-3D2417B7F2AA}" type="sibTrans" cxnId="{E70347E4-4461-4B80-8927-4CA0AEBFAAF8}">
      <dgm:prSet/>
      <dgm:spPr/>
      <dgm:t>
        <a:bodyPr/>
        <a:lstStyle/>
        <a:p>
          <a:endParaRPr lang="en-US"/>
        </a:p>
      </dgm:t>
    </dgm:pt>
    <dgm:pt modelId="{B4C55E9F-B5C0-4AD1-919B-D2D83AC9CD40}">
      <dgm:prSet/>
      <dgm:spPr/>
      <dgm:t>
        <a:bodyPr/>
        <a:lstStyle/>
        <a:p>
          <a:pPr>
            <a:lnSpc>
              <a:spcPct val="100000"/>
            </a:lnSpc>
          </a:pPr>
          <a:r>
            <a:rPr lang="en-US"/>
            <a:t>When to Charge HST</a:t>
          </a:r>
          <a:endParaRPr lang="en-US" dirty="0"/>
        </a:p>
      </dgm:t>
    </dgm:pt>
    <dgm:pt modelId="{D1B05DEA-DFE0-4560-B75F-1C2BCB67A7C6}" type="parTrans" cxnId="{B2BEE9D2-644C-400C-8E33-2C4491C5B104}">
      <dgm:prSet/>
      <dgm:spPr/>
      <dgm:t>
        <a:bodyPr/>
        <a:lstStyle/>
        <a:p>
          <a:endParaRPr lang="en-US"/>
        </a:p>
      </dgm:t>
    </dgm:pt>
    <dgm:pt modelId="{A6301E27-5ACC-4907-A7C8-B41877235C87}" type="sibTrans" cxnId="{B2BEE9D2-644C-400C-8E33-2C4491C5B104}">
      <dgm:prSet/>
      <dgm:spPr/>
      <dgm:t>
        <a:bodyPr/>
        <a:lstStyle/>
        <a:p>
          <a:endParaRPr lang="en-US"/>
        </a:p>
      </dgm:t>
    </dgm:pt>
    <dgm:pt modelId="{1C1B28B7-2609-4BAA-AAAB-5801EDFD334C}">
      <dgm:prSet/>
      <dgm:spPr/>
      <dgm:t>
        <a:bodyPr/>
        <a:lstStyle/>
        <a:p>
          <a:pPr>
            <a:lnSpc>
              <a:spcPct val="100000"/>
            </a:lnSpc>
            <a:defRPr b="1"/>
          </a:pPr>
          <a:r>
            <a:rPr lang="en-US"/>
            <a:t>Paying Yourself</a:t>
          </a:r>
          <a:endParaRPr lang="en-US" dirty="0"/>
        </a:p>
      </dgm:t>
    </dgm:pt>
    <dgm:pt modelId="{2BF5F791-D223-44A4-B231-6C3F4B786D08}" type="parTrans" cxnId="{05037335-2E5B-48BE-86A9-5372B1A16299}">
      <dgm:prSet/>
      <dgm:spPr/>
      <dgm:t>
        <a:bodyPr/>
        <a:lstStyle/>
        <a:p>
          <a:endParaRPr lang="en-US"/>
        </a:p>
      </dgm:t>
    </dgm:pt>
    <dgm:pt modelId="{A432C086-9156-4D32-A06E-6E237CC66D92}" type="sibTrans" cxnId="{05037335-2E5B-48BE-86A9-5372B1A16299}">
      <dgm:prSet/>
      <dgm:spPr/>
      <dgm:t>
        <a:bodyPr/>
        <a:lstStyle/>
        <a:p>
          <a:endParaRPr lang="en-US"/>
        </a:p>
      </dgm:t>
    </dgm:pt>
    <dgm:pt modelId="{28C188E4-A3B1-47AF-802E-B2DED21921BA}">
      <dgm:prSet/>
      <dgm:spPr/>
      <dgm:t>
        <a:bodyPr/>
        <a:lstStyle/>
        <a:p>
          <a:pPr>
            <a:lnSpc>
              <a:spcPct val="100000"/>
            </a:lnSpc>
          </a:pPr>
          <a:r>
            <a:rPr lang="en-US"/>
            <a:t>Sole Proprietorships</a:t>
          </a:r>
          <a:endParaRPr lang="en-US" dirty="0"/>
        </a:p>
      </dgm:t>
    </dgm:pt>
    <dgm:pt modelId="{C89C556F-BA69-4B68-9F7C-1121B26764B0}" type="parTrans" cxnId="{B807BF75-BC86-4A84-AB83-7B8BC68E737C}">
      <dgm:prSet/>
      <dgm:spPr/>
      <dgm:t>
        <a:bodyPr/>
        <a:lstStyle/>
        <a:p>
          <a:endParaRPr lang="en-US"/>
        </a:p>
      </dgm:t>
    </dgm:pt>
    <dgm:pt modelId="{7BEFF1EA-4DB5-4BD3-A89B-DF0184626A1A}" type="sibTrans" cxnId="{B807BF75-BC86-4A84-AB83-7B8BC68E737C}">
      <dgm:prSet/>
      <dgm:spPr/>
      <dgm:t>
        <a:bodyPr/>
        <a:lstStyle/>
        <a:p>
          <a:endParaRPr lang="en-US"/>
        </a:p>
      </dgm:t>
    </dgm:pt>
    <dgm:pt modelId="{E73E8133-584D-4C45-99EA-6F2691A17A73}">
      <dgm:prSet/>
      <dgm:spPr/>
      <dgm:t>
        <a:bodyPr/>
        <a:lstStyle/>
        <a:p>
          <a:pPr>
            <a:lnSpc>
              <a:spcPct val="100000"/>
            </a:lnSpc>
          </a:pPr>
          <a:r>
            <a:rPr lang="en-US"/>
            <a:t>Non-Business Expenses</a:t>
          </a:r>
          <a:endParaRPr lang="en-US" dirty="0"/>
        </a:p>
      </dgm:t>
    </dgm:pt>
    <dgm:pt modelId="{19366B0E-517E-41A1-A871-4D800CF4D2F7}" type="parTrans" cxnId="{CE13601D-E1A5-42B4-9435-EF16045E60FA}">
      <dgm:prSet/>
      <dgm:spPr/>
      <dgm:t>
        <a:bodyPr/>
        <a:lstStyle/>
        <a:p>
          <a:endParaRPr lang="en-US"/>
        </a:p>
      </dgm:t>
    </dgm:pt>
    <dgm:pt modelId="{C09243AF-AD07-4CBF-84F7-E2CD9DD2CEF1}" type="sibTrans" cxnId="{CE13601D-E1A5-42B4-9435-EF16045E60FA}">
      <dgm:prSet/>
      <dgm:spPr/>
      <dgm:t>
        <a:bodyPr/>
        <a:lstStyle/>
        <a:p>
          <a:endParaRPr lang="en-US"/>
        </a:p>
      </dgm:t>
    </dgm:pt>
    <dgm:pt modelId="{19AE6A50-B2F7-4F98-A456-DF10E94887E7}">
      <dgm:prSet/>
      <dgm:spPr/>
      <dgm:t>
        <a:bodyPr/>
        <a:lstStyle/>
        <a:p>
          <a:pPr>
            <a:lnSpc>
              <a:spcPct val="100000"/>
            </a:lnSpc>
          </a:pPr>
          <a:r>
            <a:rPr lang="en-US"/>
            <a:t>Business Expenses with Special Rules</a:t>
          </a:r>
          <a:endParaRPr lang="en-US" dirty="0"/>
        </a:p>
      </dgm:t>
    </dgm:pt>
    <dgm:pt modelId="{FCAB35B7-FF11-4E93-9864-F2B9C97274F4}" type="parTrans" cxnId="{F938F5D5-804D-4B23-8281-BE5677075ACA}">
      <dgm:prSet/>
      <dgm:spPr/>
      <dgm:t>
        <a:bodyPr/>
        <a:lstStyle/>
        <a:p>
          <a:endParaRPr lang="en-US"/>
        </a:p>
      </dgm:t>
    </dgm:pt>
    <dgm:pt modelId="{F7BDB8CA-0E84-4B27-8BED-5C7340299BE3}" type="sibTrans" cxnId="{F938F5D5-804D-4B23-8281-BE5677075ACA}">
      <dgm:prSet/>
      <dgm:spPr/>
      <dgm:t>
        <a:bodyPr/>
        <a:lstStyle/>
        <a:p>
          <a:endParaRPr lang="en-US"/>
        </a:p>
      </dgm:t>
    </dgm:pt>
    <dgm:pt modelId="{6BF509EE-1E1E-4BF7-84F4-158CD8D2DC09}">
      <dgm:prSet/>
      <dgm:spPr/>
      <dgm:t>
        <a:bodyPr/>
        <a:lstStyle/>
        <a:p>
          <a:pPr>
            <a:lnSpc>
              <a:spcPct val="100000"/>
            </a:lnSpc>
          </a:pPr>
          <a:r>
            <a:rPr lang="en-US"/>
            <a:t>Getting an HST Account</a:t>
          </a:r>
          <a:endParaRPr lang="en-US" dirty="0"/>
        </a:p>
      </dgm:t>
    </dgm:pt>
    <dgm:pt modelId="{A66C651E-305C-49C9-A282-1069A4617E85}" type="parTrans" cxnId="{E40A96C6-DC5F-42A1-9307-3B282B7BE6C8}">
      <dgm:prSet/>
      <dgm:spPr/>
      <dgm:t>
        <a:bodyPr/>
        <a:lstStyle/>
        <a:p>
          <a:endParaRPr lang="en-US"/>
        </a:p>
      </dgm:t>
    </dgm:pt>
    <dgm:pt modelId="{20224668-7462-4C4B-BD92-AE4512D3930F}" type="sibTrans" cxnId="{E40A96C6-DC5F-42A1-9307-3B282B7BE6C8}">
      <dgm:prSet/>
      <dgm:spPr/>
      <dgm:t>
        <a:bodyPr/>
        <a:lstStyle/>
        <a:p>
          <a:endParaRPr lang="en-US"/>
        </a:p>
      </dgm:t>
    </dgm:pt>
    <dgm:pt modelId="{80308036-41FA-49DF-BC56-8BE1223C877B}">
      <dgm:prSet/>
      <dgm:spPr/>
      <dgm:t>
        <a:bodyPr/>
        <a:lstStyle/>
        <a:p>
          <a:pPr>
            <a:lnSpc>
              <a:spcPct val="100000"/>
            </a:lnSpc>
          </a:pPr>
          <a:r>
            <a:rPr lang="en-US"/>
            <a:t>Remitting HST</a:t>
          </a:r>
          <a:endParaRPr lang="en-US" dirty="0"/>
        </a:p>
      </dgm:t>
    </dgm:pt>
    <dgm:pt modelId="{CB4C8DF6-8671-4F14-9BD6-68E721D7CBE8}" type="parTrans" cxnId="{D1B32484-28F0-428A-9520-8334A2F3F0B1}">
      <dgm:prSet/>
      <dgm:spPr/>
      <dgm:t>
        <a:bodyPr/>
        <a:lstStyle/>
        <a:p>
          <a:endParaRPr lang="en-US"/>
        </a:p>
      </dgm:t>
    </dgm:pt>
    <dgm:pt modelId="{1F052CFC-B532-468F-8AAE-C7C381ADE52A}" type="sibTrans" cxnId="{D1B32484-28F0-428A-9520-8334A2F3F0B1}">
      <dgm:prSet/>
      <dgm:spPr/>
      <dgm:t>
        <a:bodyPr/>
        <a:lstStyle/>
        <a:p>
          <a:endParaRPr lang="en-US"/>
        </a:p>
      </dgm:t>
    </dgm:pt>
    <dgm:pt modelId="{C1BC2591-8C91-4D2E-838F-26D0C0073985}">
      <dgm:prSet/>
      <dgm:spPr/>
      <dgm:t>
        <a:bodyPr/>
        <a:lstStyle/>
        <a:p>
          <a:pPr>
            <a:lnSpc>
              <a:spcPct val="100000"/>
            </a:lnSpc>
          </a:pPr>
          <a:r>
            <a:rPr lang="en-US"/>
            <a:t>Corporations</a:t>
          </a:r>
          <a:endParaRPr lang="en-US" dirty="0"/>
        </a:p>
      </dgm:t>
    </dgm:pt>
    <dgm:pt modelId="{7DCA0393-C91B-458E-9602-70CA0004F5AA}" type="parTrans" cxnId="{D20E76FA-21CC-446B-8735-8A5FCDFC9E0E}">
      <dgm:prSet/>
      <dgm:spPr/>
      <dgm:t>
        <a:bodyPr/>
        <a:lstStyle/>
        <a:p>
          <a:endParaRPr lang="en-US"/>
        </a:p>
      </dgm:t>
    </dgm:pt>
    <dgm:pt modelId="{472A1DB7-924E-4E35-8E55-E1EE1C624B51}" type="sibTrans" cxnId="{D20E76FA-21CC-446B-8735-8A5FCDFC9E0E}">
      <dgm:prSet/>
      <dgm:spPr/>
      <dgm:t>
        <a:bodyPr/>
        <a:lstStyle/>
        <a:p>
          <a:endParaRPr lang="en-US"/>
        </a:p>
      </dgm:t>
    </dgm:pt>
    <dgm:pt modelId="{071926C8-9E08-4BE0-A1E4-133B16FF713E}" type="pres">
      <dgm:prSet presAssocID="{E817CCF5-DA3F-4E5F-BE7C-D8111B2BFEBA}" presName="root" presStyleCnt="0">
        <dgm:presLayoutVars>
          <dgm:dir/>
          <dgm:resizeHandles val="exact"/>
        </dgm:presLayoutVars>
      </dgm:prSet>
      <dgm:spPr/>
    </dgm:pt>
    <dgm:pt modelId="{1DA6F9F3-4A7F-42F9-8B77-7BD552F03105}" type="pres">
      <dgm:prSet presAssocID="{E754A2A0-41CE-428B-9DDC-DCD1FD12D16A}" presName="compNode" presStyleCnt="0"/>
      <dgm:spPr/>
    </dgm:pt>
    <dgm:pt modelId="{AF72813A-2810-4A52-BE92-611D54918694}" type="pres">
      <dgm:prSet presAssocID="{E754A2A0-41CE-428B-9DDC-DCD1FD12D16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redit card with solid fill"/>
        </a:ext>
      </dgm:extLst>
    </dgm:pt>
    <dgm:pt modelId="{0FF9AC2C-F836-43CA-8259-A20F609F4C83}" type="pres">
      <dgm:prSet presAssocID="{E754A2A0-41CE-428B-9DDC-DCD1FD12D16A}" presName="iconSpace" presStyleCnt="0"/>
      <dgm:spPr/>
    </dgm:pt>
    <dgm:pt modelId="{DF27DA54-DCB6-45F4-890E-F7DCC5A4BE12}" type="pres">
      <dgm:prSet presAssocID="{E754A2A0-41CE-428B-9DDC-DCD1FD12D16A}" presName="parTx" presStyleLbl="revTx" presStyleIdx="0" presStyleCnt="6">
        <dgm:presLayoutVars>
          <dgm:chMax val="0"/>
          <dgm:chPref val="0"/>
        </dgm:presLayoutVars>
      </dgm:prSet>
      <dgm:spPr/>
    </dgm:pt>
    <dgm:pt modelId="{E3A03C26-8C60-4D73-A4C2-0678A1DD3B31}" type="pres">
      <dgm:prSet presAssocID="{E754A2A0-41CE-428B-9DDC-DCD1FD12D16A}" presName="txSpace" presStyleCnt="0"/>
      <dgm:spPr/>
    </dgm:pt>
    <dgm:pt modelId="{DD091D0A-5A25-4241-91F3-18D32B0BDD4F}" type="pres">
      <dgm:prSet presAssocID="{E754A2A0-41CE-428B-9DDC-DCD1FD12D16A}" presName="desTx" presStyleLbl="revTx" presStyleIdx="1" presStyleCnt="6">
        <dgm:presLayoutVars/>
      </dgm:prSet>
      <dgm:spPr/>
    </dgm:pt>
    <dgm:pt modelId="{2564C0D4-4875-421D-81DB-70BF6751BBA7}" type="pres">
      <dgm:prSet presAssocID="{02D8D4EF-9694-45C7-AF26-E20371B3C352}" presName="sibTrans" presStyleCnt="0"/>
      <dgm:spPr/>
    </dgm:pt>
    <dgm:pt modelId="{3076B9F9-EC92-4653-AC03-C71FD5E9A400}" type="pres">
      <dgm:prSet presAssocID="{DCCE571A-4D30-4294-ABAF-6885F619D2D9}" presName="compNode" presStyleCnt="0"/>
      <dgm:spPr/>
    </dgm:pt>
    <dgm:pt modelId="{210823F6-AC1A-46E3-9D99-A319DF497539}" type="pres">
      <dgm:prSet presAssocID="{DCCE571A-4D30-4294-ABAF-6885F619D2D9}"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egister with solid fill"/>
        </a:ext>
      </dgm:extLst>
    </dgm:pt>
    <dgm:pt modelId="{2F262968-0DF4-4BB1-BD25-0ED2829FA45D}" type="pres">
      <dgm:prSet presAssocID="{DCCE571A-4D30-4294-ABAF-6885F619D2D9}" presName="iconSpace" presStyleCnt="0"/>
      <dgm:spPr/>
    </dgm:pt>
    <dgm:pt modelId="{3C1752BD-6530-4141-80E9-9A0923780DCB}" type="pres">
      <dgm:prSet presAssocID="{DCCE571A-4D30-4294-ABAF-6885F619D2D9}" presName="parTx" presStyleLbl="revTx" presStyleIdx="2" presStyleCnt="6">
        <dgm:presLayoutVars>
          <dgm:chMax val="0"/>
          <dgm:chPref val="0"/>
        </dgm:presLayoutVars>
      </dgm:prSet>
      <dgm:spPr/>
    </dgm:pt>
    <dgm:pt modelId="{C393D316-1AB7-4A24-B8A5-3485F2713F88}" type="pres">
      <dgm:prSet presAssocID="{DCCE571A-4D30-4294-ABAF-6885F619D2D9}" presName="txSpace" presStyleCnt="0"/>
      <dgm:spPr/>
    </dgm:pt>
    <dgm:pt modelId="{7CD40649-A74C-4AD8-B9D0-2573A1955C91}" type="pres">
      <dgm:prSet presAssocID="{DCCE571A-4D30-4294-ABAF-6885F619D2D9}" presName="desTx" presStyleLbl="revTx" presStyleIdx="3" presStyleCnt="6">
        <dgm:presLayoutVars/>
      </dgm:prSet>
      <dgm:spPr/>
    </dgm:pt>
    <dgm:pt modelId="{9A7327AD-D2A8-4CB1-B3E0-7543B1D84369}" type="pres">
      <dgm:prSet presAssocID="{2C1DF6EC-6090-4926-A556-3D2417B7F2AA}" presName="sibTrans" presStyleCnt="0"/>
      <dgm:spPr/>
    </dgm:pt>
    <dgm:pt modelId="{13BCBAD6-8F08-4029-90C7-8E8A0D0733DD}" type="pres">
      <dgm:prSet presAssocID="{1C1B28B7-2609-4BAA-AAAB-5801EDFD334C}" presName="compNode" presStyleCnt="0"/>
      <dgm:spPr/>
    </dgm:pt>
    <dgm:pt modelId="{B0A3ABD2-C471-4A21-8AEF-3843C86919E1}" type="pres">
      <dgm:prSet presAssocID="{1C1B28B7-2609-4BAA-AAAB-5801EDFD334C}"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rchitecture with solid fill"/>
        </a:ext>
      </dgm:extLst>
    </dgm:pt>
    <dgm:pt modelId="{C05B68FE-639F-4FA9-A205-D74CFD77C39F}" type="pres">
      <dgm:prSet presAssocID="{1C1B28B7-2609-4BAA-AAAB-5801EDFD334C}" presName="iconSpace" presStyleCnt="0"/>
      <dgm:spPr/>
    </dgm:pt>
    <dgm:pt modelId="{C4D97C04-1692-4931-9A64-809D862C1739}" type="pres">
      <dgm:prSet presAssocID="{1C1B28B7-2609-4BAA-AAAB-5801EDFD334C}" presName="parTx" presStyleLbl="revTx" presStyleIdx="4" presStyleCnt="6">
        <dgm:presLayoutVars>
          <dgm:chMax val="0"/>
          <dgm:chPref val="0"/>
        </dgm:presLayoutVars>
      </dgm:prSet>
      <dgm:spPr/>
    </dgm:pt>
    <dgm:pt modelId="{62A868A2-37A4-4832-B3F5-E1EA98BA3648}" type="pres">
      <dgm:prSet presAssocID="{1C1B28B7-2609-4BAA-AAAB-5801EDFD334C}" presName="txSpace" presStyleCnt="0"/>
      <dgm:spPr/>
    </dgm:pt>
    <dgm:pt modelId="{6418EBED-F111-425B-8EE2-06B8B2297A68}" type="pres">
      <dgm:prSet presAssocID="{1C1B28B7-2609-4BAA-AAAB-5801EDFD334C}" presName="desTx" presStyleLbl="revTx" presStyleIdx="5" presStyleCnt="6">
        <dgm:presLayoutVars/>
      </dgm:prSet>
      <dgm:spPr/>
    </dgm:pt>
  </dgm:ptLst>
  <dgm:cxnLst>
    <dgm:cxn modelId="{CE13601D-E1A5-42B4-9435-EF16045E60FA}" srcId="{E754A2A0-41CE-428B-9DDC-DCD1FD12D16A}" destId="{E73E8133-584D-4C45-99EA-6F2691A17A73}" srcOrd="1" destOrd="0" parTransId="{19366B0E-517E-41A1-A871-4D800CF4D2F7}" sibTransId="{C09243AF-AD07-4CBF-84F7-E2CD9DD2CEF1}"/>
    <dgm:cxn modelId="{9E7F641E-C60D-42E2-AA9A-C3885B6D258B}" type="presOf" srcId="{6BF509EE-1E1E-4BF7-84F4-158CD8D2DC09}" destId="{7CD40649-A74C-4AD8-B9D0-2573A1955C91}" srcOrd="0" destOrd="1" presId="urn:microsoft.com/office/officeart/2018/5/layout/CenteredIconLabelDescriptionList"/>
    <dgm:cxn modelId="{05037335-2E5B-48BE-86A9-5372B1A16299}" srcId="{E817CCF5-DA3F-4E5F-BE7C-D8111B2BFEBA}" destId="{1C1B28B7-2609-4BAA-AAAB-5801EDFD334C}" srcOrd="2" destOrd="0" parTransId="{2BF5F791-D223-44A4-B231-6C3F4B786D08}" sibTransId="{A432C086-9156-4D32-A06E-6E237CC66D92}"/>
    <dgm:cxn modelId="{58274B55-985D-4CF6-80A4-CE3954BA6A3E}" type="presOf" srcId="{C2F66EED-74C3-4F36-A1D4-8AFCBB009938}" destId="{DD091D0A-5A25-4241-91F3-18D32B0BDD4F}" srcOrd="0" destOrd="0" presId="urn:microsoft.com/office/officeart/2018/5/layout/CenteredIconLabelDescriptionList"/>
    <dgm:cxn modelId="{B807BF75-BC86-4A84-AB83-7B8BC68E737C}" srcId="{1C1B28B7-2609-4BAA-AAAB-5801EDFD334C}" destId="{28C188E4-A3B1-47AF-802E-B2DED21921BA}" srcOrd="0" destOrd="0" parTransId="{C89C556F-BA69-4B68-9F7C-1121B26764B0}" sibTransId="{7BEFF1EA-4DB5-4BD3-A89B-DF0184626A1A}"/>
    <dgm:cxn modelId="{CB6C5857-E9B2-439A-A3C8-00C85AE20F87}" type="presOf" srcId="{C1BC2591-8C91-4D2E-838F-26D0C0073985}" destId="{6418EBED-F111-425B-8EE2-06B8B2297A68}" srcOrd="0" destOrd="1" presId="urn:microsoft.com/office/officeart/2018/5/layout/CenteredIconLabelDescriptionList"/>
    <dgm:cxn modelId="{BFAED85A-1E13-4690-B7CF-B2885EB3FA20}" type="presOf" srcId="{DCCE571A-4D30-4294-ABAF-6885F619D2D9}" destId="{3C1752BD-6530-4141-80E9-9A0923780DCB}" srcOrd="0" destOrd="0" presId="urn:microsoft.com/office/officeart/2018/5/layout/CenteredIconLabelDescriptionList"/>
    <dgm:cxn modelId="{D1B32484-28F0-428A-9520-8334A2F3F0B1}" srcId="{DCCE571A-4D30-4294-ABAF-6885F619D2D9}" destId="{80308036-41FA-49DF-BC56-8BE1223C877B}" srcOrd="2" destOrd="0" parTransId="{CB4C8DF6-8671-4F14-9BD6-68E721D7CBE8}" sibTransId="{1F052CFC-B532-468F-8AAE-C7C381ADE52A}"/>
    <dgm:cxn modelId="{8769F684-3BDA-473A-A723-0C0ECA486B49}" type="presOf" srcId="{1C1B28B7-2609-4BAA-AAAB-5801EDFD334C}" destId="{C4D97C04-1692-4931-9A64-809D862C1739}" srcOrd="0" destOrd="0" presId="urn:microsoft.com/office/officeart/2018/5/layout/CenteredIconLabelDescriptionList"/>
    <dgm:cxn modelId="{CC87208F-6DC0-4E8D-B842-17E5F78B03C5}" type="presOf" srcId="{E73E8133-584D-4C45-99EA-6F2691A17A73}" destId="{DD091D0A-5A25-4241-91F3-18D32B0BDD4F}" srcOrd="0" destOrd="1" presId="urn:microsoft.com/office/officeart/2018/5/layout/CenteredIconLabelDescriptionList"/>
    <dgm:cxn modelId="{FC11609B-E87D-4EFF-ADBC-2D2944ECB0DB}" type="presOf" srcId="{E754A2A0-41CE-428B-9DDC-DCD1FD12D16A}" destId="{DF27DA54-DCB6-45F4-890E-F7DCC5A4BE12}" srcOrd="0" destOrd="0" presId="urn:microsoft.com/office/officeart/2018/5/layout/CenteredIconLabelDescriptionList"/>
    <dgm:cxn modelId="{406987AB-FB51-413F-A750-9B3D697A502D}" type="presOf" srcId="{B4C55E9F-B5C0-4AD1-919B-D2D83AC9CD40}" destId="{7CD40649-A74C-4AD8-B9D0-2573A1955C91}" srcOrd="0" destOrd="0" presId="urn:microsoft.com/office/officeart/2018/5/layout/CenteredIconLabelDescriptionList"/>
    <dgm:cxn modelId="{FF82F2B1-1CE5-4866-904B-FB8C61DDD9F5}" type="presOf" srcId="{80308036-41FA-49DF-BC56-8BE1223C877B}" destId="{7CD40649-A74C-4AD8-B9D0-2573A1955C91}" srcOrd="0" destOrd="2" presId="urn:microsoft.com/office/officeart/2018/5/layout/CenteredIconLabelDescriptionList"/>
    <dgm:cxn modelId="{7A243DB8-C0B8-4718-B558-CE939B8FF03E}" srcId="{E754A2A0-41CE-428B-9DDC-DCD1FD12D16A}" destId="{C2F66EED-74C3-4F36-A1D4-8AFCBB009938}" srcOrd="0" destOrd="0" parTransId="{5CF5C62A-BD1A-4922-92B6-33ECA44C1F76}" sibTransId="{F9BAA161-AAEC-4A41-B4D9-A27EAD80526E}"/>
    <dgm:cxn modelId="{FD5E81C5-B99E-40A2-9715-24C93EC26961}" type="presOf" srcId="{19AE6A50-B2F7-4F98-A456-DF10E94887E7}" destId="{DD091D0A-5A25-4241-91F3-18D32B0BDD4F}" srcOrd="0" destOrd="2" presId="urn:microsoft.com/office/officeart/2018/5/layout/CenteredIconLabelDescriptionList"/>
    <dgm:cxn modelId="{E40A96C6-DC5F-42A1-9307-3B282B7BE6C8}" srcId="{DCCE571A-4D30-4294-ABAF-6885F619D2D9}" destId="{6BF509EE-1E1E-4BF7-84F4-158CD8D2DC09}" srcOrd="1" destOrd="0" parTransId="{A66C651E-305C-49C9-A282-1069A4617E85}" sibTransId="{20224668-7462-4C4B-BD92-AE4512D3930F}"/>
    <dgm:cxn modelId="{507A74C7-FEAF-4A4C-9250-0613CBC2F127}" srcId="{E817CCF5-DA3F-4E5F-BE7C-D8111B2BFEBA}" destId="{E754A2A0-41CE-428B-9DDC-DCD1FD12D16A}" srcOrd="0" destOrd="0" parTransId="{BE164097-A5AA-4EA1-9E64-D7FCD4DD2A4E}" sibTransId="{02D8D4EF-9694-45C7-AF26-E20371B3C352}"/>
    <dgm:cxn modelId="{BDDDC6D1-64A9-4B12-80BE-A210BFB788F3}" type="presOf" srcId="{E817CCF5-DA3F-4E5F-BE7C-D8111B2BFEBA}" destId="{071926C8-9E08-4BE0-A1E4-133B16FF713E}" srcOrd="0" destOrd="0" presId="urn:microsoft.com/office/officeart/2018/5/layout/CenteredIconLabelDescriptionList"/>
    <dgm:cxn modelId="{B2BEE9D2-644C-400C-8E33-2C4491C5B104}" srcId="{DCCE571A-4D30-4294-ABAF-6885F619D2D9}" destId="{B4C55E9F-B5C0-4AD1-919B-D2D83AC9CD40}" srcOrd="0" destOrd="0" parTransId="{D1B05DEA-DFE0-4560-B75F-1C2BCB67A7C6}" sibTransId="{A6301E27-5ACC-4907-A7C8-B41877235C87}"/>
    <dgm:cxn modelId="{F938F5D5-804D-4B23-8281-BE5677075ACA}" srcId="{E754A2A0-41CE-428B-9DDC-DCD1FD12D16A}" destId="{19AE6A50-B2F7-4F98-A456-DF10E94887E7}" srcOrd="2" destOrd="0" parTransId="{FCAB35B7-FF11-4E93-9864-F2B9C97274F4}" sibTransId="{F7BDB8CA-0E84-4B27-8BED-5C7340299BE3}"/>
    <dgm:cxn modelId="{E70347E4-4461-4B80-8927-4CA0AEBFAAF8}" srcId="{E817CCF5-DA3F-4E5F-BE7C-D8111B2BFEBA}" destId="{DCCE571A-4D30-4294-ABAF-6885F619D2D9}" srcOrd="1" destOrd="0" parTransId="{3AD83C96-5A95-4337-BF2D-97454AF7F108}" sibTransId="{2C1DF6EC-6090-4926-A556-3D2417B7F2AA}"/>
    <dgm:cxn modelId="{D20E76FA-21CC-446B-8735-8A5FCDFC9E0E}" srcId="{1C1B28B7-2609-4BAA-AAAB-5801EDFD334C}" destId="{C1BC2591-8C91-4D2E-838F-26D0C0073985}" srcOrd="1" destOrd="0" parTransId="{7DCA0393-C91B-458E-9602-70CA0004F5AA}" sibTransId="{472A1DB7-924E-4E35-8E55-E1EE1C624B51}"/>
    <dgm:cxn modelId="{2A7660FF-3D0E-4515-8CB8-CB746AAB65F8}" type="presOf" srcId="{28C188E4-A3B1-47AF-802E-B2DED21921BA}" destId="{6418EBED-F111-425B-8EE2-06B8B2297A68}" srcOrd="0" destOrd="0" presId="urn:microsoft.com/office/officeart/2018/5/layout/CenteredIconLabelDescriptionList"/>
    <dgm:cxn modelId="{FC012304-63AE-4A3B-9389-F9CA474F3B57}" type="presParOf" srcId="{071926C8-9E08-4BE0-A1E4-133B16FF713E}" destId="{1DA6F9F3-4A7F-42F9-8B77-7BD552F03105}" srcOrd="0" destOrd="0" presId="urn:microsoft.com/office/officeart/2018/5/layout/CenteredIconLabelDescriptionList"/>
    <dgm:cxn modelId="{0447B9A6-3B33-4CF3-A772-744ACCDF6832}" type="presParOf" srcId="{1DA6F9F3-4A7F-42F9-8B77-7BD552F03105}" destId="{AF72813A-2810-4A52-BE92-611D54918694}" srcOrd="0" destOrd="0" presId="urn:microsoft.com/office/officeart/2018/5/layout/CenteredIconLabelDescriptionList"/>
    <dgm:cxn modelId="{88F94E45-2C13-4EA5-AF9F-F59985AD36CF}" type="presParOf" srcId="{1DA6F9F3-4A7F-42F9-8B77-7BD552F03105}" destId="{0FF9AC2C-F836-43CA-8259-A20F609F4C83}" srcOrd="1" destOrd="0" presId="urn:microsoft.com/office/officeart/2018/5/layout/CenteredIconLabelDescriptionList"/>
    <dgm:cxn modelId="{CF54C875-B836-410E-9DD8-5D24F1986AA8}" type="presParOf" srcId="{1DA6F9F3-4A7F-42F9-8B77-7BD552F03105}" destId="{DF27DA54-DCB6-45F4-890E-F7DCC5A4BE12}" srcOrd="2" destOrd="0" presId="urn:microsoft.com/office/officeart/2018/5/layout/CenteredIconLabelDescriptionList"/>
    <dgm:cxn modelId="{D4D06BCC-2338-47CA-B8A2-0FCD6205A01A}" type="presParOf" srcId="{1DA6F9F3-4A7F-42F9-8B77-7BD552F03105}" destId="{E3A03C26-8C60-4D73-A4C2-0678A1DD3B31}" srcOrd="3" destOrd="0" presId="urn:microsoft.com/office/officeart/2018/5/layout/CenteredIconLabelDescriptionList"/>
    <dgm:cxn modelId="{38E59D49-CB4D-4943-95C0-CD8B40631051}" type="presParOf" srcId="{1DA6F9F3-4A7F-42F9-8B77-7BD552F03105}" destId="{DD091D0A-5A25-4241-91F3-18D32B0BDD4F}" srcOrd="4" destOrd="0" presId="urn:microsoft.com/office/officeart/2018/5/layout/CenteredIconLabelDescriptionList"/>
    <dgm:cxn modelId="{0695215D-7401-4285-846D-662059C15924}" type="presParOf" srcId="{071926C8-9E08-4BE0-A1E4-133B16FF713E}" destId="{2564C0D4-4875-421D-81DB-70BF6751BBA7}" srcOrd="1" destOrd="0" presId="urn:microsoft.com/office/officeart/2018/5/layout/CenteredIconLabelDescriptionList"/>
    <dgm:cxn modelId="{E7DB7A2C-591E-477E-AB48-1D55DF692292}" type="presParOf" srcId="{071926C8-9E08-4BE0-A1E4-133B16FF713E}" destId="{3076B9F9-EC92-4653-AC03-C71FD5E9A400}" srcOrd="2" destOrd="0" presId="urn:microsoft.com/office/officeart/2018/5/layout/CenteredIconLabelDescriptionList"/>
    <dgm:cxn modelId="{A25D8CCC-D97D-447A-8612-863842D5C84E}" type="presParOf" srcId="{3076B9F9-EC92-4653-AC03-C71FD5E9A400}" destId="{210823F6-AC1A-46E3-9D99-A319DF497539}" srcOrd="0" destOrd="0" presId="urn:microsoft.com/office/officeart/2018/5/layout/CenteredIconLabelDescriptionList"/>
    <dgm:cxn modelId="{F9669461-BC65-4929-A5D8-91F42B335337}" type="presParOf" srcId="{3076B9F9-EC92-4653-AC03-C71FD5E9A400}" destId="{2F262968-0DF4-4BB1-BD25-0ED2829FA45D}" srcOrd="1" destOrd="0" presId="urn:microsoft.com/office/officeart/2018/5/layout/CenteredIconLabelDescriptionList"/>
    <dgm:cxn modelId="{9E50AB0E-FAB1-4C99-9DC4-27692230BA65}" type="presParOf" srcId="{3076B9F9-EC92-4653-AC03-C71FD5E9A400}" destId="{3C1752BD-6530-4141-80E9-9A0923780DCB}" srcOrd="2" destOrd="0" presId="urn:microsoft.com/office/officeart/2018/5/layout/CenteredIconLabelDescriptionList"/>
    <dgm:cxn modelId="{4B4BB8AE-6690-40CA-ACFD-C2E41190CEE5}" type="presParOf" srcId="{3076B9F9-EC92-4653-AC03-C71FD5E9A400}" destId="{C393D316-1AB7-4A24-B8A5-3485F2713F88}" srcOrd="3" destOrd="0" presId="urn:microsoft.com/office/officeart/2018/5/layout/CenteredIconLabelDescriptionList"/>
    <dgm:cxn modelId="{AEDA1AFE-14F2-4339-943A-E19669488EAC}" type="presParOf" srcId="{3076B9F9-EC92-4653-AC03-C71FD5E9A400}" destId="{7CD40649-A74C-4AD8-B9D0-2573A1955C91}" srcOrd="4" destOrd="0" presId="urn:microsoft.com/office/officeart/2018/5/layout/CenteredIconLabelDescriptionList"/>
    <dgm:cxn modelId="{B0C2C8FC-5229-4AF7-9818-C52227517886}" type="presParOf" srcId="{071926C8-9E08-4BE0-A1E4-133B16FF713E}" destId="{9A7327AD-D2A8-4CB1-B3E0-7543B1D84369}" srcOrd="3" destOrd="0" presId="urn:microsoft.com/office/officeart/2018/5/layout/CenteredIconLabelDescriptionList"/>
    <dgm:cxn modelId="{8C1BED97-7045-4B3D-9131-85839A35BAA7}" type="presParOf" srcId="{071926C8-9E08-4BE0-A1E4-133B16FF713E}" destId="{13BCBAD6-8F08-4029-90C7-8E8A0D0733DD}" srcOrd="4" destOrd="0" presId="urn:microsoft.com/office/officeart/2018/5/layout/CenteredIconLabelDescriptionList"/>
    <dgm:cxn modelId="{DEABECEA-58DF-48BB-AE2B-B3CE8627DA53}" type="presParOf" srcId="{13BCBAD6-8F08-4029-90C7-8E8A0D0733DD}" destId="{B0A3ABD2-C471-4A21-8AEF-3843C86919E1}" srcOrd="0" destOrd="0" presId="urn:microsoft.com/office/officeart/2018/5/layout/CenteredIconLabelDescriptionList"/>
    <dgm:cxn modelId="{1ECCD0CF-5844-4EB0-A8CE-B8C9DD8C9CA0}" type="presParOf" srcId="{13BCBAD6-8F08-4029-90C7-8E8A0D0733DD}" destId="{C05B68FE-639F-4FA9-A205-D74CFD77C39F}" srcOrd="1" destOrd="0" presId="urn:microsoft.com/office/officeart/2018/5/layout/CenteredIconLabelDescriptionList"/>
    <dgm:cxn modelId="{AA5DE6F5-9C38-45D3-9B2C-5E1EDA86E6B5}" type="presParOf" srcId="{13BCBAD6-8F08-4029-90C7-8E8A0D0733DD}" destId="{C4D97C04-1692-4931-9A64-809D862C1739}" srcOrd="2" destOrd="0" presId="urn:microsoft.com/office/officeart/2018/5/layout/CenteredIconLabelDescriptionList"/>
    <dgm:cxn modelId="{CDE82D4C-6F61-4BA2-AF02-157EBE2B06EA}" type="presParOf" srcId="{13BCBAD6-8F08-4029-90C7-8E8A0D0733DD}" destId="{62A868A2-37A4-4832-B3F5-E1EA98BA3648}" srcOrd="3" destOrd="0" presId="urn:microsoft.com/office/officeart/2018/5/layout/CenteredIconLabelDescriptionList"/>
    <dgm:cxn modelId="{0DCED17D-38B7-495E-98B6-4AF9DA5310C2}" type="presParOf" srcId="{13BCBAD6-8F08-4029-90C7-8E8A0D0733DD}" destId="{6418EBED-F111-425B-8EE2-06B8B2297A68}"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2813A-2810-4A52-BE92-611D54918694}">
      <dsp:nvSpPr>
        <dsp:cNvPr id="0" name=""/>
        <dsp:cNvSpPr/>
      </dsp:nvSpPr>
      <dsp:spPr>
        <a:xfrm>
          <a:off x="1007868" y="367756"/>
          <a:ext cx="1080843" cy="108084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F27DA54-DCB6-45F4-890E-F7DCC5A4BE12}">
      <dsp:nvSpPr>
        <dsp:cNvPr id="0" name=""/>
        <dsp:cNvSpPr/>
      </dsp:nvSpPr>
      <dsp:spPr>
        <a:xfrm>
          <a:off x="4228" y="1576707"/>
          <a:ext cx="3088125" cy="463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defRPr b="1"/>
          </a:pPr>
          <a:r>
            <a:rPr lang="en-US" sz="2600" kern="1200"/>
            <a:t>Business Expenses</a:t>
          </a:r>
          <a:endParaRPr lang="en-US" sz="2600" kern="1200" dirty="0"/>
        </a:p>
      </dsp:txBody>
      <dsp:txXfrm>
        <a:off x="4228" y="1576707"/>
        <a:ext cx="3088125" cy="463218"/>
      </dsp:txXfrm>
    </dsp:sp>
    <dsp:sp modelId="{DD091D0A-5A25-4241-91F3-18D32B0BDD4F}">
      <dsp:nvSpPr>
        <dsp:cNvPr id="0" name=""/>
        <dsp:cNvSpPr/>
      </dsp:nvSpPr>
      <dsp:spPr>
        <a:xfrm>
          <a:off x="4228" y="2099511"/>
          <a:ext cx="3088125" cy="1247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Legit Business Expenses</a:t>
          </a:r>
          <a:endParaRPr lang="en-US" sz="1700" kern="1200" dirty="0"/>
        </a:p>
        <a:p>
          <a:pPr marL="0" lvl="0" indent="0" algn="ctr" defTabSz="755650">
            <a:lnSpc>
              <a:spcPct val="100000"/>
            </a:lnSpc>
            <a:spcBef>
              <a:spcPct val="0"/>
            </a:spcBef>
            <a:spcAft>
              <a:spcPct val="35000"/>
            </a:spcAft>
            <a:buNone/>
          </a:pPr>
          <a:r>
            <a:rPr lang="en-US" sz="1700" kern="1200"/>
            <a:t>Non-Business Expenses</a:t>
          </a:r>
          <a:endParaRPr lang="en-US" sz="1700" kern="1200" dirty="0"/>
        </a:p>
        <a:p>
          <a:pPr marL="0" lvl="0" indent="0" algn="ctr" defTabSz="755650">
            <a:lnSpc>
              <a:spcPct val="100000"/>
            </a:lnSpc>
            <a:spcBef>
              <a:spcPct val="0"/>
            </a:spcBef>
            <a:spcAft>
              <a:spcPct val="35000"/>
            </a:spcAft>
            <a:buNone/>
          </a:pPr>
          <a:r>
            <a:rPr lang="en-US" sz="1700" kern="1200"/>
            <a:t>Business Expenses with Special Rules</a:t>
          </a:r>
          <a:endParaRPr lang="en-US" sz="1700" kern="1200" dirty="0"/>
        </a:p>
      </dsp:txBody>
      <dsp:txXfrm>
        <a:off x="4228" y="2099511"/>
        <a:ext cx="3088125" cy="1247482"/>
      </dsp:txXfrm>
    </dsp:sp>
    <dsp:sp modelId="{210823F6-AC1A-46E3-9D99-A319DF497539}">
      <dsp:nvSpPr>
        <dsp:cNvPr id="0" name=""/>
        <dsp:cNvSpPr/>
      </dsp:nvSpPr>
      <dsp:spPr>
        <a:xfrm>
          <a:off x="4636415" y="367756"/>
          <a:ext cx="1080843" cy="108084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C1752BD-6530-4141-80E9-9A0923780DCB}">
      <dsp:nvSpPr>
        <dsp:cNvPr id="0" name=""/>
        <dsp:cNvSpPr/>
      </dsp:nvSpPr>
      <dsp:spPr>
        <a:xfrm>
          <a:off x="3632774" y="1576707"/>
          <a:ext cx="3088125" cy="463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defRPr b="1"/>
          </a:pPr>
          <a:r>
            <a:rPr lang="en-US" sz="2600" kern="1200"/>
            <a:t>HST Basics</a:t>
          </a:r>
          <a:endParaRPr lang="en-US" sz="2600" kern="1200" dirty="0"/>
        </a:p>
      </dsp:txBody>
      <dsp:txXfrm>
        <a:off x="3632774" y="1576707"/>
        <a:ext cx="3088125" cy="463218"/>
      </dsp:txXfrm>
    </dsp:sp>
    <dsp:sp modelId="{7CD40649-A74C-4AD8-B9D0-2573A1955C91}">
      <dsp:nvSpPr>
        <dsp:cNvPr id="0" name=""/>
        <dsp:cNvSpPr/>
      </dsp:nvSpPr>
      <dsp:spPr>
        <a:xfrm>
          <a:off x="3632774" y="2099511"/>
          <a:ext cx="3088125" cy="1247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When to Charge HST</a:t>
          </a:r>
          <a:endParaRPr lang="en-US" sz="1700" kern="1200" dirty="0"/>
        </a:p>
        <a:p>
          <a:pPr marL="0" lvl="0" indent="0" algn="ctr" defTabSz="755650">
            <a:lnSpc>
              <a:spcPct val="100000"/>
            </a:lnSpc>
            <a:spcBef>
              <a:spcPct val="0"/>
            </a:spcBef>
            <a:spcAft>
              <a:spcPct val="35000"/>
            </a:spcAft>
            <a:buNone/>
          </a:pPr>
          <a:r>
            <a:rPr lang="en-US" sz="1700" kern="1200"/>
            <a:t>Getting an HST Account</a:t>
          </a:r>
          <a:endParaRPr lang="en-US" sz="1700" kern="1200" dirty="0"/>
        </a:p>
        <a:p>
          <a:pPr marL="0" lvl="0" indent="0" algn="ctr" defTabSz="755650">
            <a:lnSpc>
              <a:spcPct val="100000"/>
            </a:lnSpc>
            <a:spcBef>
              <a:spcPct val="0"/>
            </a:spcBef>
            <a:spcAft>
              <a:spcPct val="35000"/>
            </a:spcAft>
            <a:buNone/>
          </a:pPr>
          <a:r>
            <a:rPr lang="en-US" sz="1700" kern="1200"/>
            <a:t>Remitting HST</a:t>
          </a:r>
          <a:endParaRPr lang="en-US" sz="1700" kern="1200" dirty="0"/>
        </a:p>
      </dsp:txBody>
      <dsp:txXfrm>
        <a:off x="3632774" y="2099511"/>
        <a:ext cx="3088125" cy="1247482"/>
      </dsp:txXfrm>
    </dsp:sp>
    <dsp:sp modelId="{B0A3ABD2-C471-4A21-8AEF-3843C86919E1}">
      <dsp:nvSpPr>
        <dsp:cNvPr id="0" name=""/>
        <dsp:cNvSpPr/>
      </dsp:nvSpPr>
      <dsp:spPr>
        <a:xfrm>
          <a:off x="8264962" y="367756"/>
          <a:ext cx="1080843" cy="108084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4D97C04-1692-4931-9A64-809D862C1739}">
      <dsp:nvSpPr>
        <dsp:cNvPr id="0" name=""/>
        <dsp:cNvSpPr/>
      </dsp:nvSpPr>
      <dsp:spPr>
        <a:xfrm>
          <a:off x="7261321" y="1576707"/>
          <a:ext cx="3088125" cy="463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defRPr b="1"/>
          </a:pPr>
          <a:r>
            <a:rPr lang="en-US" sz="2600" kern="1200"/>
            <a:t>Paying Yourself</a:t>
          </a:r>
          <a:endParaRPr lang="en-US" sz="2600" kern="1200" dirty="0"/>
        </a:p>
      </dsp:txBody>
      <dsp:txXfrm>
        <a:off x="7261321" y="1576707"/>
        <a:ext cx="3088125" cy="463218"/>
      </dsp:txXfrm>
    </dsp:sp>
    <dsp:sp modelId="{6418EBED-F111-425B-8EE2-06B8B2297A68}">
      <dsp:nvSpPr>
        <dsp:cNvPr id="0" name=""/>
        <dsp:cNvSpPr/>
      </dsp:nvSpPr>
      <dsp:spPr>
        <a:xfrm>
          <a:off x="7261321" y="2099511"/>
          <a:ext cx="3088125" cy="1247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Sole Proprietorships</a:t>
          </a:r>
          <a:endParaRPr lang="en-US" sz="1700" kern="1200" dirty="0"/>
        </a:p>
        <a:p>
          <a:pPr marL="0" lvl="0" indent="0" algn="ctr" defTabSz="755650">
            <a:lnSpc>
              <a:spcPct val="100000"/>
            </a:lnSpc>
            <a:spcBef>
              <a:spcPct val="0"/>
            </a:spcBef>
            <a:spcAft>
              <a:spcPct val="35000"/>
            </a:spcAft>
            <a:buNone/>
          </a:pPr>
          <a:r>
            <a:rPr lang="en-US" sz="1700" kern="1200"/>
            <a:t>Corporations</a:t>
          </a:r>
          <a:endParaRPr lang="en-US" sz="1700" kern="1200" dirty="0"/>
        </a:p>
      </dsp:txBody>
      <dsp:txXfrm>
        <a:off x="7261321" y="2099511"/>
        <a:ext cx="3088125" cy="1247482"/>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CAE17-9163-4A88-B193-00CE8ED00E90}" type="datetimeFigureOut">
              <a:rPr lang="en-CA" smtClean="0"/>
              <a:t>2023-10-10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62D5A-FF2A-4C77-9AC0-791B257AC88F}" type="slidenum">
              <a:rPr lang="en-CA" smtClean="0"/>
              <a:t>‹#›</a:t>
            </a:fld>
            <a:endParaRPr lang="en-CA"/>
          </a:p>
        </p:txBody>
      </p:sp>
    </p:spTree>
    <p:extLst>
      <p:ext uri="{BB962C8B-B14F-4D97-AF65-F5344CB8AC3E}">
        <p14:creationId xmlns:p14="http://schemas.microsoft.com/office/powerpoint/2010/main" val="4056265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962D5A-FF2A-4C77-9AC0-791B257AC88F}" type="slidenum">
              <a:rPr lang="en-CA" smtClean="0"/>
              <a:t>10</a:t>
            </a:fld>
            <a:endParaRPr lang="en-CA"/>
          </a:p>
        </p:txBody>
      </p:sp>
    </p:spTree>
    <p:extLst>
      <p:ext uri="{BB962C8B-B14F-4D97-AF65-F5344CB8AC3E}">
        <p14:creationId xmlns:p14="http://schemas.microsoft.com/office/powerpoint/2010/main" val="6450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02981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19809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6819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52098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06324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7975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54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06277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6420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577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10/10/2023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2031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10/10/2023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433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51585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5814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10/10/2023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251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10/10/2023</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127440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descr="A picture containing large, sitting, white, numbers">
            <a:extLst>
              <a:ext uri="{FF2B5EF4-FFF2-40B4-BE49-F238E27FC236}">
                <a16:creationId xmlns:a16="http://schemas.microsoft.com/office/drawing/2014/main" id="{9A5D9ED1-DFCC-4799-89E2-D118451B98D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2" y="0"/>
            <a:ext cx="12191356" cy="6858000"/>
          </a:xfrm>
          <a:prstGeom prst="rect">
            <a:avLst/>
          </a:prstGeom>
        </p:spPr>
      </p:pic>
      <p:sp useBgFill="1">
        <p:nvSpPr>
          <p:cNvPr id="96" name="Freeform 5">
            <a:extLst>
              <a:ext uri="{FF2B5EF4-FFF2-40B4-BE49-F238E27FC236}">
                <a16:creationId xmlns:a16="http://schemas.microsoft.com/office/drawing/2014/main" id="{FE469E50-3893-4ED6-92BA-2985C32B0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ova"/>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7389962" y="1673524"/>
            <a:ext cx="3485073" cy="2420504"/>
          </a:xfrm>
        </p:spPr>
        <p:txBody>
          <a:bodyPr>
            <a:normAutofit/>
          </a:bodyPr>
          <a:lstStyle/>
          <a:p>
            <a:pPr algn="l"/>
            <a:r>
              <a:rPr lang="en-US" sz="4000" dirty="0"/>
              <a:t>Mastering Small Business Finance</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7389965" y="4157933"/>
            <a:ext cx="3485072" cy="1026544"/>
          </a:xfrm>
        </p:spPr>
        <p:txBody>
          <a:bodyPr>
            <a:normAutofit/>
          </a:bodyPr>
          <a:lstStyle/>
          <a:p>
            <a:pPr algn="l"/>
            <a:r>
              <a:rPr lang="en-US" sz="2300" dirty="0">
                <a:solidFill>
                  <a:srgbClr val="5792BA"/>
                </a:solidFill>
              </a:rPr>
              <a:t>Carrie E. King</a:t>
            </a:r>
          </a:p>
          <a:p>
            <a:pPr algn="l"/>
            <a:r>
              <a:rPr lang="en-US" dirty="0">
                <a:solidFill>
                  <a:srgbClr val="5792BA"/>
                </a:solidFill>
              </a:rPr>
              <a:t>KCS Financial</a:t>
            </a:r>
            <a:endParaRPr lang="en-US" sz="2300" dirty="0">
              <a:solidFill>
                <a:srgbClr val="5792BA"/>
              </a:solidFill>
            </a:endParaRPr>
          </a:p>
        </p:txBody>
      </p:sp>
    </p:spTree>
    <p:extLst>
      <p:ext uri="{BB962C8B-B14F-4D97-AF65-F5344CB8AC3E}">
        <p14:creationId xmlns:p14="http://schemas.microsoft.com/office/powerpoint/2010/main" val="158312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Piggy bank on white background">
            <a:extLst>
              <a:ext uri="{FF2B5EF4-FFF2-40B4-BE49-F238E27FC236}">
                <a16:creationId xmlns:a16="http://schemas.microsoft.com/office/drawing/2014/main" id="{9AB6ECE3-6761-BD7F-81BE-BF5A90D6530F}"/>
              </a:ext>
            </a:extLst>
          </p:cNvPr>
          <p:cNvPicPr>
            <a:picLocks noGrp="1" noChangeAspect="1"/>
          </p:cNvPicPr>
          <p:nvPr>
            <p:ph sz="half" idx="1"/>
          </p:nvPr>
        </p:nvPicPr>
        <p:blipFill rotWithShape="1">
          <a:blip r:embed="rId4"/>
          <a:srcRect l="9090" r="2022"/>
          <a:stretch/>
        </p:blipFill>
        <p:spPr>
          <a:xfrm>
            <a:off x="-8622" y="10"/>
            <a:ext cx="6096000" cy="6857990"/>
          </a:xfrm>
          <a:prstGeom prst="rect">
            <a:avLst/>
          </a:prstGeom>
        </p:spPr>
      </p:pic>
      <p:pic>
        <p:nvPicPr>
          <p:cNvPr id="13" name="Picture 12">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A156F5C6-9C59-3953-90E0-03D13E7A6CEC}"/>
              </a:ext>
            </a:extLst>
          </p:cNvPr>
          <p:cNvSpPr>
            <a:spLocks noGrp="1"/>
          </p:cNvSpPr>
          <p:nvPr>
            <p:ph type="title"/>
          </p:nvPr>
        </p:nvSpPr>
        <p:spPr>
          <a:xfrm>
            <a:off x="6900493" y="609600"/>
            <a:ext cx="4538124" cy="970450"/>
          </a:xfrm>
        </p:spPr>
        <p:txBody>
          <a:bodyPr vert="horz" lIns="91440" tIns="45720" rIns="91440" bIns="45720" rtlCol="0" anchor="b">
            <a:normAutofit/>
          </a:bodyPr>
          <a:lstStyle/>
          <a:p>
            <a:pPr algn="l"/>
            <a:r>
              <a:rPr lang="en-US" sz="3200"/>
              <a:t>Remitting HST</a:t>
            </a:r>
          </a:p>
        </p:txBody>
      </p:sp>
      <p:sp>
        <p:nvSpPr>
          <p:cNvPr id="4" name="Content Placeholder 3">
            <a:extLst>
              <a:ext uri="{FF2B5EF4-FFF2-40B4-BE49-F238E27FC236}">
                <a16:creationId xmlns:a16="http://schemas.microsoft.com/office/drawing/2014/main" id="{C3B5E642-68CF-2C8D-AC0A-A198917DBC5A}"/>
              </a:ext>
            </a:extLst>
          </p:cNvPr>
          <p:cNvSpPr>
            <a:spLocks noGrp="1"/>
          </p:cNvSpPr>
          <p:nvPr>
            <p:ph sz="half" idx="2"/>
          </p:nvPr>
        </p:nvSpPr>
        <p:spPr>
          <a:xfrm>
            <a:off x="6900493" y="1732449"/>
            <a:ext cx="4403596" cy="4058751"/>
          </a:xfrm>
        </p:spPr>
        <p:txBody>
          <a:bodyPr vert="horz" lIns="91440" tIns="45720" rIns="91440" bIns="45720" rtlCol="0" anchor="t">
            <a:normAutofit fontScale="92500" lnSpcReduction="10000"/>
          </a:bodyPr>
          <a:lstStyle/>
          <a:p>
            <a:r>
              <a:rPr lang="en-US" sz="1800" dirty="0"/>
              <a:t>Remember that the HST you collect is never your money. It belongs to the government, and it’s recommended that you set it aside. </a:t>
            </a:r>
          </a:p>
          <a:p>
            <a:r>
              <a:rPr lang="en-US" sz="1800" dirty="0"/>
              <a:t>Remittance can be done through your My Business Account, through your Online Banking, at your bank, or mailed.</a:t>
            </a:r>
          </a:p>
          <a:p>
            <a:r>
              <a:rPr lang="en-US" sz="1800" dirty="0"/>
              <a:t>HST needs to be filed monthly, quarterly, or yearly. Monthly and quarterly needs to be reported one month after the end of the period. Yearly needs to be reported by June 15 of the following year, but it needs to be paid by April 30.</a:t>
            </a:r>
          </a:p>
          <a:p>
            <a:endParaRPr lang="en-US" sz="1800" dirty="0"/>
          </a:p>
        </p:txBody>
      </p:sp>
    </p:spTree>
    <p:extLst>
      <p:ext uri="{BB962C8B-B14F-4D97-AF65-F5344CB8AC3E}">
        <p14:creationId xmlns:p14="http://schemas.microsoft.com/office/powerpoint/2010/main" val="42158773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66D3C4-1C7D-FF7F-37FD-9CB5AEA217B0}"/>
              </a:ext>
            </a:extLst>
          </p:cNvPr>
          <p:cNvSpPr>
            <a:spLocks noGrp="1"/>
          </p:cNvSpPr>
          <p:nvPr>
            <p:ph type="title"/>
          </p:nvPr>
        </p:nvSpPr>
        <p:spPr>
          <a:xfrm>
            <a:off x="861791" y="835383"/>
            <a:ext cx="3382832" cy="3499549"/>
          </a:xfrm>
        </p:spPr>
        <p:txBody>
          <a:bodyPr vert="horz" lIns="91440" tIns="45720" rIns="91440" bIns="45720" rtlCol="0" anchor="b">
            <a:normAutofit/>
          </a:bodyPr>
          <a:lstStyle/>
          <a:p>
            <a:r>
              <a:rPr lang="en-US" sz="4200" dirty="0"/>
              <a:t>Remitting HST</a:t>
            </a:r>
          </a:p>
        </p:txBody>
      </p:sp>
      <p:sp>
        <p:nvSpPr>
          <p:cNvPr id="12" name="Rectangle 11">
            <a:extLst>
              <a:ext uri="{FF2B5EF4-FFF2-40B4-BE49-F238E27FC236}">
                <a16:creationId xmlns:a16="http://schemas.microsoft.com/office/drawing/2014/main" id="{A6D87845-294F-40CB-BC48-46455460D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ocument with text and numbers&#10;&#10;Description automatically generated">
            <a:extLst>
              <a:ext uri="{FF2B5EF4-FFF2-40B4-BE49-F238E27FC236}">
                <a16:creationId xmlns:a16="http://schemas.microsoft.com/office/drawing/2014/main" id="{F91B51EF-084F-E1EC-2E21-8466EA1EF2AD}"/>
              </a:ext>
            </a:extLst>
          </p:cNvPr>
          <p:cNvPicPr>
            <a:picLocks noChangeAspect="1"/>
          </p:cNvPicPr>
          <p:nvPr/>
        </p:nvPicPr>
        <p:blipFill>
          <a:blip r:embed="rId3"/>
          <a:stretch>
            <a:fillRect/>
          </a:stretch>
        </p:blipFill>
        <p:spPr>
          <a:xfrm>
            <a:off x="6252211" y="609600"/>
            <a:ext cx="4341875" cy="5638800"/>
          </a:xfrm>
          <a:prstGeom prst="rect">
            <a:avLst/>
          </a:prstGeom>
        </p:spPr>
      </p:pic>
    </p:spTree>
    <p:extLst>
      <p:ext uri="{BB962C8B-B14F-4D97-AF65-F5344CB8AC3E}">
        <p14:creationId xmlns:p14="http://schemas.microsoft.com/office/powerpoint/2010/main" val="174373379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C3DD0-F98B-D56B-6534-66EBC5C97918}"/>
              </a:ext>
            </a:extLst>
          </p:cNvPr>
          <p:cNvSpPr>
            <a:spLocks noGrp="1"/>
          </p:cNvSpPr>
          <p:nvPr>
            <p:ph type="title"/>
          </p:nvPr>
        </p:nvSpPr>
        <p:spPr/>
        <p:txBody>
          <a:bodyPr/>
          <a:lstStyle/>
          <a:p>
            <a:r>
              <a:rPr lang="en-US" dirty="0"/>
              <a:t>Remitting HST – ITC’s</a:t>
            </a:r>
            <a:endParaRPr lang="en-CA" dirty="0"/>
          </a:p>
        </p:txBody>
      </p:sp>
      <p:sp>
        <p:nvSpPr>
          <p:cNvPr id="3" name="Text Placeholder 2">
            <a:extLst>
              <a:ext uri="{FF2B5EF4-FFF2-40B4-BE49-F238E27FC236}">
                <a16:creationId xmlns:a16="http://schemas.microsoft.com/office/drawing/2014/main" id="{19858380-AF4A-68F4-66E9-357170470498}"/>
              </a:ext>
            </a:extLst>
          </p:cNvPr>
          <p:cNvSpPr>
            <a:spLocks noGrp="1"/>
          </p:cNvSpPr>
          <p:nvPr>
            <p:ph type="body" idx="1"/>
          </p:nvPr>
        </p:nvSpPr>
        <p:spPr/>
        <p:txBody>
          <a:bodyPr/>
          <a:lstStyle/>
          <a:p>
            <a:r>
              <a:rPr lang="en-US" dirty="0"/>
              <a:t>Information Required on Sales under $30</a:t>
            </a:r>
            <a:endParaRPr lang="en-CA" dirty="0"/>
          </a:p>
        </p:txBody>
      </p:sp>
      <p:sp>
        <p:nvSpPr>
          <p:cNvPr id="4" name="Text Placeholder 3">
            <a:extLst>
              <a:ext uri="{FF2B5EF4-FFF2-40B4-BE49-F238E27FC236}">
                <a16:creationId xmlns:a16="http://schemas.microsoft.com/office/drawing/2014/main" id="{5628E510-5CD3-98C2-10FD-EF2C2632DABF}"/>
              </a:ext>
            </a:extLst>
          </p:cNvPr>
          <p:cNvSpPr>
            <a:spLocks noGrp="1"/>
          </p:cNvSpPr>
          <p:nvPr>
            <p:ph type="body" sz="half" idx="15"/>
          </p:nvPr>
        </p:nvSpPr>
        <p:spPr/>
        <p:txBody>
          <a:bodyPr/>
          <a:lstStyle/>
          <a:p>
            <a:pPr marL="285750" indent="-285750" algn="l">
              <a:buFont typeface="Wingdings" panose="05000000000000000000" pitchFamily="2" charset="2"/>
              <a:buChar char="Ø"/>
            </a:pPr>
            <a:r>
              <a:rPr lang="en-US" dirty="0"/>
              <a:t>Supplier’s business or trading name or an intermediary’s</a:t>
            </a:r>
          </a:p>
          <a:p>
            <a:pPr marL="285750" indent="-285750" algn="l">
              <a:buFont typeface="Wingdings" panose="05000000000000000000" pitchFamily="2" charset="2"/>
              <a:buChar char="Ø"/>
            </a:pPr>
            <a:r>
              <a:rPr lang="en-US" dirty="0"/>
              <a:t>The invoice date or if no invoice issued, the date on which the GST/HST is paid or payable</a:t>
            </a:r>
          </a:p>
          <a:p>
            <a:pPr marL="285750" indent="-285750" algn="l">
              <a:buFont typeface="Wingdings" panose="05000000000000000000" pitchFamily="2" charset="2"/>
              <a:buChar char="Ø"/>
            </a:pPr>
            <a:r>
              <a:rPr lang="en-US" dirty="0"/>
              <a:t>The total amount paid or payable</a:t>
            </a:r>
            <a:endParaRPr lang="en-CA" dirty="0"/>
          </a:p>
        </p:txBody>
      </p:sp>
      <p:sp>
        <p:nvSpPr>
          <p:cNvPr id="5" name="Text Placeholder 4">
            <a:extLst>
              <a:ext uri="{FF2B5EF4-FFF2-40B4-BE49-F238E27FC236}">
                <a16:creationId xmlns:a16="http://schemas.microsoft.com/office/drawing/2014/main" id="{78ABAEDE-A17E-7954-5529-FC1CBC046328}"/>
              </a:ext>
            </a:extLst>
          </p:cNvPr>
          <p:cNvSpPr>
            <a:spLocks noGrp="1"/>
          </p:cNvSpPr>
          <p:nvPr>
            <p:ph type="body" sz="quarter" idx="3"/>
          </p:nvPr>
        </p:nvSpPr>
        <p:spPr/>
        <p:txBody>
          <a:bodyPr/>
          <a:lstStyle/>
          <a:p>
            <a:r>
              <a:rPr lang="en-US" dirty="0"/>
              <a:t>Information Required on Sales $30 to $149.99</a:t>
            </a:r>
            <a:endParaRPr lang="en-CA" dirty="0"/>
          </a:p>
        </p:txBody>
      </p:sp>
      <p:sp>
        <p:nvSpPr>
          <p:cNvPr id="6" name="Text Placeholder 5">
            <a:extLst>
              <a:ext uri="{FF2B5EF4-FFF2-40B4-BE49-F238E27FC236}">
                <a16:creationId xmlns:a16="http://schemas.microsoft.com/office/drawing/2014/main" id="{EC6D392C-F55F-B2C1-8219-6AEA4D1D4EE2}"/>
              </a:ext>
            </a:extLst>
          </p:cNvPr>
          <p:cNvSpPr>
            <a:spLocks noGrp="1"/>
          </p:cNvSpPr>
          <p:nvPr>
            <p:ph type="body" sz="half" idx="16"/>
          </p:nvPr>
        </p:nvSpPr>
        <p:spPr/>
        <p:txBody>
          <a:bodyPr/>
          <a:lstStyle/>
          <a:p>
            <a:pPr marL="285750" indent="-285750" algn="l">
              <a:buFont typeface="Wingdings" panose="05000000000000000000" pitchFamily="2" charset="2"/>
              <a:buChar char="Ø"/>
            </a:pPr>
            <a:r>
              <a:rPr lang="en-US" dirty="0"/>
              <a:t>All requirements for sales under $30</a:t>
            </a:r>
          </a:p>
          <a:p>
            <a:pPr marL="285750" indent="-285750" algn="l">
              <a:buFont typeface="Wingdings" panose="05000000000000000000" pitchFamily="2" charset="2"/>
              <a:buChar char="Ø"/>
            </a:pPr>
            <a:r>
              <a:rPr lang="en-US" dirty="0"/>
              <a:t>An indication of the total amount GST/HST charged</a:t>
            </a:r>
          </a:p>
          <a:p>
            <a:pPr marL="285750" indent="-285750" algn="l">
              <a:buFont typeface="Wingdings" panose="05000000000000000000" pitchFamily="2" charset="2"/>
              <a:buChar char="Ø"/>
            </a:pPr>
            <a:r>
              <a:rPr lang="en-US" dirty="0"/>
              <a:t>An indication of which items are taxed at the GST or HST rate</a:t>
            </a:r>
          </a:p>
          <a:p>
            <a:pPr marL="285750" indent="-285750" algn="l">
              <a:buFont typeface="Wingdings" panose="05000000000000000000" pitchFamily="2" charset="2"/>
              <a:buChar char="Ø"/>
            </a:pPr>
            <a:endParaRPr lang="en-US" dirty="0"/>
          </a:p>
          <a:p>
            <a:pPr marL="285750" indent="-285750" algn="l">
              <a:buFont typeface="Wingdings" panose="05000000000000000000" pitchFamily="2" charset="2"/>
              <a:buChar char="Ø"/>
            </a:pPr>
            <a:endParaRPr lang="en-US" dirty="0"/>
          </a:p>
        </p:txBody>
      </p:sp>
      <p:sp>
        <p:nvSpPr>
          <p:cNvPr id="7" name="Text Placeholder 6">
            <a:extLst>
              <a:ext uri="{FF2B5EF4-FFF2-40B4-BE49-F238E27FC236}">
                <a16:creationId xmlns:a16="http://schemas.microsoft.com/office/drawing/2014/main" id="{ED8EC269-E666-3610-84A5-D536A393C36D}"/>
              </a:ext>
            </a:extLst>
          </p:cNvPr>
          <p:cNvSpPr>
            <a:spLocks noGrp="1"/>
          </p:cNvSpPr>
          <p:nvPr>
            <p:ph type="body" sz="quarter" idx="13"/>
          </p:nvPr>
        </p:nvSpPr>
        <p:spPr/>
        <p:txBody>
          <a:bodyPr/>
          <a:lstStyle/>
          <a:p>
            <a:r>
              <a:rPr lang="en-US" dirty="0"/>
              <a:t>Information Required on Sales $150 +</a:t>
            </a:r>
            <a:endParaRPr lang="en-CA" dirty="0"/>
          </a:p>
        </p:txBody>
      </p:sp>
      <p:sp>
        <p:nvSpPr>
          <p:cNvPr id="8" name="Text Placeholder 7">
            <a:extLst>
              <a:ext uri="{FF2B5EF4-FFF2-40B4-BE49-F238E27FC236}">
                <a16:creationId xmlns:a16="http://schemas.microsoft.com/office/drawing/2014/main" id="{3962FE5F-70BD-91AA-5D84-F9976B8D7D34}"/>
              </a:ext>
            </a:extLst>
          </p:cNvPr>
          <p:cNvSpPr>
            <a:spLocks noGrp="1"/>
          </p:cNvSpPr>
          <p:nvPr>
            <p:ph type="body" sz="half" idx="17"/>
          </p:nvPr>
        </p:nvSpPr>
        <p:spPr/>
        <p:txBody>
          <a:bodyPr/>
          <a:lstStyle/>
          <a:p>
            <a:pPr marL="285750" indent="-285750" algn="l">
              <a:buFont typeface="Wingdings" panose="05000000000000000000" pitchFamily="2" charset="2"/>
              <a:buChar char="Ø"/>
            </a:pPr>
            <a:r>
              <a:rPr lang="en-US" dirty="0"/>
              <a:t>All requirements for Sales $30 to $149.99</a:t>
            </a:r>
          </a:p>
          <a:p>
            <a:pPr marL="285750" indent="-285750" algn="l">
              <a:buFont typeface="Wingdings" panose="05000000000000000000" pitchFamily="2" charset="2"/>
              <a:buChar char="Ø"/>
            </a:pPr>
            <a:r>
              <a:rPr lang="en-US" dirty="0"/>
              <a:t>The buyer’s name or trading name of the buyer’s authorized agent or representative</a:t>
            </a:r>
          </a:p>
          <a:p>
            <a:pPr marL="285750" indent="-285750" algn="l">
              <a:buFont typeface="Wingdings" panose="05000000000000000000" pitchFamily="2" charset="2"/>
              <a:buChar char="Ø"/>
            </a:pPr>
            <a:r>
              <a:rPr lang="en-CA" dirty="0"/>
              <a:t>A brief description of the product or services</a:t>
            </a:r>
          </a:p>
          <a:p>
            <a:pPr marL="285750" indent="-285750" algn="l">
              <a:buFont typeface="Wingdings" panose="05000000000000000000" pitchFamily="2" charset="2"/>
              <a:buChar char="Ø"/>
            </a:pPr>
            <a:r>
              <a:rPr lang="en-CA" dirty="0"/>
              <a:t>The terms of payment</a:t>
            </a:r>
          </a:p>
        </p:txBody>
      </p:sp>
    </p:spTree>
    <p:extLst>
      <p:ext uri="{BB962C8B-B14F-4D97-AF65-F5344CB8AC3E}">
        <p14:creationId xmlns:p14="http://schemas.microsoft.com/office/powerpoint/2010/main" val="215392397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6D701-A631-010D-16ED-F022689F3559}"/>
              </a:ext>
            </a:extLst>
          </p:cNvPr>
          <p:cNvSpPr>
            <a:spLocks noGrp="1"/>
          </p:cNvSpPr>
          <p:nvPr>
            <p:ph type="title"/>
          </p:nvPr>
        </p:nvSpPr>
        <p:spPr/>
        <p:txBody>
          <a:bodyPr/>
          <a:lstStyle/>
          <a:p>
            <a:r>
              <a:rPr lang="en-US" dirty="0"/>
              <a:t>Remitting HST – Special Considerations</a:t>
            </a:r>
            <a:endParaRPr lang="en-CA" dirty="0"/>
          </a:p>
        </p:txBody>
      </p:sp>
      <p:sp>
        <p:nvSpPr>
          <p:cNvPr id="3" name="Content Placeholder 2">
            <a:extLst>
              <a:ext uri="{FF2B5EF4-FFF2-40B4-BE49-F238E27FC236}">
                <a16:creationId xmlns:a16="http://schemas.microsoft.com/office/drawing/2014/main" id="{1987803D-2B8D-E784-33D8-6C2CD6F344D8}"/>
              </a:ext>
            </a:extLst>
          </p:cNvPr>
          <p:cNvSpPr>
            <a:spLocks noGrp="1"/>
          </p:cNvSpPr>
          <p:nvPr>
            <p:ph idx="1"/>
          </p:nvPr>
        </p:nvSpPr>
        <p:spPr/>
        <p:txBody>
          <a:bodyPr/>
          <a:lstStyle/>
          <a:p>
            <a:r>
              <a:rPr lang="en-US" dirty="0"/>
              <a:t>Some ITCs also has special rules, usually correlating to the rules of the business expense they’re attached to.</a:t>
            </a:r>
          </a:p>
          <a:p>
            <a:r>
              <a:rPr lang="en-US" dirty="0"/>
              <a:t>ITCs can be claimed up to four years from when it could be first claimed for most businesses. Few exceptions are only two years.</a:t>
            </a:r>
          </a:p>
          <a:p>
            <a:r>
              <a:rPr lang="en-US" dirty="0"/>
              <a:t>If you’re an annual filer and your net HST for the previous fiscal year is $3,000 or more, you will need to make quarterly installments. </a:t>
            </a:r>
          </a:p>
          <a:p>
            <a:r>
              <a:rPr lang="en-US" dirty="0"/>
              <a:t>A nil remittance needs to be filed for each period that doesn’t have any sales or ITCs to report.</a:t>
            </a:r>
            <a:endParaRPr lang="en-CA" dirty="0"/>
          </a:p>
        </p:txBody>
      </p:sp>
    </p:spTree>
    <p:extLst>
      <p:ext uri="{BB962C8B-B14F-4D97-AF65-F5344CB8AC3E}">
        <p14:creationId xmlns:p14="http://schemas.microsoft.com/office/powerpoint/2010/main" val="35552063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A7C35-CDC8-B2BC-EFB0-BD3622B97969}"/>
              </a:ext>
            </a:extLst>
          </p:cNvPr>
          <p:cNvSpPr>
            <a:spLocks noGrp="1"/>
          </p:cNvSpPr>
          <p:nvPr>
            <p:ph type="title"/>
          </p:nvPr>
        </p:nvSpPr>
        <p:spPr/>
        <p:txBody>
          <a:bodyPr/>
          <a:lstStyle/>
          <a:p>
            <a:r>
              <a:rPr lang="en-US" dirty="0"/>
              <a:t>Paying Yourself from Your Business</a:t>
            </a:r>
            <a:endParaRPr lang="en-CA" dirty="0"/>
          </a:p>
        </p:txBody>
      </p:sp>
      <p:sp>
        <p:nvSpPr>
          <p:cNvPr id="3" name="Text Placeholder 2">
            <a:extLst>
              <a:ext uri="{FF2B5EF4-FFF2-40B4-BE49-F238E27FC236}">
                <a16:creationId xmlns:a16="http://schemas.microsoft.com/office/drawing/2014/main" id="{D8B53FB0-3259-4D90-559E-96EB7129AE9D}"/>
              </a:ext>
            </a:extLst>
          </p:cNvPr>
          <p:cNvSpPr>
            <a:spLocks noGrp="1"/>
          </p:cNvSpPr>
          <p:nvPr>
            <p:ph type="body" idx="1"/>
          </p:nvPr>
        </p:nvSpPr>
        <p:spPr/>
        <p:txBody>
          <a:bodyPr/>
          <a:lstStyle/>
          <a:p>
            <a:r>
              <a:rPr lang="en-US" dirty="0"/>
              <a:t>Sole Proprietorships</a:t>
            </a:r>
            <a:endParaRPr lang="en-CA" dirty="0"/>
          </a:p>
        </p:txBody>
      </p:sp>
      <p:sp>
        <p:nvSpPr>
          <p:cNvPr id="4" name="Content Placeholder 3">
            <a:extLst>
              <a:ext uri="{FF2B5EF4-FFF2-40B4-BE49-F238E27FC236}">
                <a16:creationId xmlns:a16="http://schemas.microsoft.com/office/drawing/2014/main" id="{CED885D5-81E1-4A7C-27F9-969F7727DFDD}"/>
              </a:ext>
            </a:extLst>
          </p:cNvPr>
          <p:cNvSpPr>
            <a:spLocks noGrp="1"/>
          </p:cNvSpPr>
          <p:nvPr>
            <p:ph sz="half" idx="2"/>
          </p:nvPr>
        </p:nvSpPr>
        <p:spPr/>
        <p:txBody>
          <a:bodyPr>
            <a:normAutofit fontScale="92500" lnSpcReduction="10000"/>
          </a:bodyPr>
          <a:lstStyle/>
          <a:p>
            <a:r>
              <a:rPr lang="en-US" dirty="0"/>
              <a:t>Simply transfer money from your business account to your personal account. </a:t>
            </a:r>
          </a:p>
          <a:p>
            <a:r>
              <a:rPr lang="en-US" dirty="0"/>
              <a:t>It’s called “Drawings” in your accounting books. Similarly, money you transfer into the business is called “Investment”</a:t>
            </a:r>
          </a:p>
          <a:p>
            <a:r>
              <a:rPr lang="en-US" dirty="0"/>
              <a:t>No effect on taxes owed/paid.</a:t>
            </a:r>
          </a:p>
          <a:p>
            <a:endParaRPr lang="en-CA" dirty="0"/>
          </a:p>
        </p:txBody>
      </p:sp>
      <p:sp>
        <p:nvSpPr>
          <p:cNvPr id="5" name="Text Placeholder 4">
            <a:extLst>
              <a:ext uri="{FF2B5EF4-FFF2-40B4-BE49-F238E27FC236}">
                <a16:creationId xmlns:a16="http://schemas.microsoft.com/office/drawing/2014/main" id="{2B0E4BDC-51C2-8E30-AC2D-71B18DE9A84B}"/>
              </a:ext>
            </a:extLst>
          </p:cNvPr>
          <p:cNvSpPr>
            <a:spLocks noGrp="1"/>
          </p:cNvSpPr>
          <p:nvPr>
            <p:ph type="body" sz="quarter" idx="3"/>
          </p:nvPr>
        </p:nvSpPr>
        <p:spPr/>
        <p:txBody>
          <a:bodyPr/>
          <a:lstStyle/>
          <a:p>
            <a:r>
              <a:rPr lang="en-US" dirty="0"/>
              <a:t>Corporations</a:t>
            </a:r>
          </a:p>
        </p:txBody>
      </p:sp>
      <p:sp>
        <p:nvSpPr>
          <p:cNvPr id="6" name="Content Placeholder 5">
            <a:extLst>
              <a:ext uri="{FF2B5EF4-FFF2-40B4-BE49-F238E27FC236}">
                <a16:creationId xmlns:a16="http://schemas.microsoft.com/office/drawing/2014/main" id="{EA78FDA0-2CE1-C37E-99EB-7B51DC8D88B6}"/>
              </a:ext>
            </a:extLst>
          </p:cNvPr>
          <p:cNvSpPr>
            <a:spLocks noGrp="1"/>
          </p:cNvSpPr>
          <p:nvPr>
            <p:ph sz="quarter" idx="4"/>
          </p:nvPr>
        </p:nvSpPr>
        <p:spPr/>
        <p:txBody>
          <a:bodyPr>
            <a:normAutofit fontScale="92500" lnSpcReduction="10000"/>
          </a:bodyPr>
          <a:lstStyle/>
          <a:p>
            <a:r>
              <a:rPr lang="en-US" dirty="0" err="1"/>
              <a:t>Paycheque</a:t>
            </a:r>
            <a:endParaRPr lang="en-US" dirty="0"/>
          </a:p>
          <a:p>
            <a:pPr lvl="1"/>
            <a:r>
              <a:rPr lang="en-US" dirty="0"/>
              <a:t>Taxed on individual return and is a business expense for the corporation.</a:t>
            </a:r>
          </a:p>
          <a:p>
            <a:r>
              <a:rPr lang="en-US" dirty="0"/>
              <a:t>Dividends</a:t>
            </a:r>
          </a:p>
          <a:p>
            <a:pPr lvl="1"/>
            <a:r>
              <a:rPr lang="en-US" dirty="0"/>
              <a:t>Taxed twice (Corporate and Individual tax) and can’t be paid out if the business has no retained earnings.</a:t>
            </a:r>
          </a:p>
          <a:p>
            <a:r>
              <a:rPr lang="en-US" dirty="0"/>
              <a:t>Shareholder Loan</a:t>
            </a:r>
          </a:p>
          <a:p>
            <a:pPr lvl="1"/>
            <a:r>
              <a:rPr lang="en-US" dirty="0"/>
              <a:t>Tax-Free, but requires a previous investment into the corporation or it must be paid back.</a:t>
            </a:r>
          </a:p>
          <a:p>
            <a:endParaRPr lang="en-CA" dirty="0"/>
          </a:p>
          <a:p>
            <a:endParaRPr lang="en-US" dirty="0"/>
          </a:p>
        </p:txBody>
      </p:sp>
    </p:spTree>
    <p:extLst>
      <p:ext uri="{BB962C8B-B14F-4D97-AF65-F5344CB8AC3E}">
        <p14:creationId xmlns:p14="http://schemas.microsoft.com/office/powerpoint/2010/main" val="28241531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1F205-E8A9-4237-8AD2-ABD9BF694F3E}"/>
              </a:ext>
            </a:extLst>
          </p:cNvPr>
          <p:cNvSpPr>
            <a:spLocks noGrp="1"/>
          </p:cNvSpPr>
          <p:nvPr>
            <p:ph type="title"/>
          </p:nvPr>
        </p:nvSpPr>
        <p:spPr>
          <a:xfrm>
            <a:off x="913795" y="609600"/>
            <a:ext cx="10353762" cy="1257300"/>
          </a:xfrm>
        </p:spPr>
        <p:txBody>
          <a:bodyPr>
            <a:normAutofit/>
          </a:bodyPr>
          <a:lstStyle/>
          <a:p>
            <a:r>
              <a:rPr lang="en-US"/>
              <a:t>What Will Be Covered</a:t>
            </a:r>
            <a:endParaRPr lang="en-US" dirty="0"/>
          </a:p>
        </p:txBody>
      </p:sp>
      <p:graphicFrame>
        <p:nvGraphicFramePr>
          <p:cNvPr id="12" name="Content Placeholder 2" descr="SmartArt graphic">
            <a:extLst>
              <a:ext uri="{FF2B5EF4-FFF2-40B4-BE49-F238E27FC236}">
                <a16:creationId xmlns:a16="http://schemas.microsoft.com/office/drawing/2014/main" id="{1E5659A2-FA7D-4C38-864B-37B42C27540F}"/>
              </a:ext>
            </a:extLst>
          </p:cNvPr>
          <p:cNvGraphicFramePr>
            <a:graphicFrameLocks noGrp="1"/>
          </p:cNvGraphicFramePr>
          <p:nvPr>
            <p:ph idx="1"/>
            <p:extLst>
              <p:ext uri="{D42A27DB-BD31-4B8C-83A1-F6EECF244321}">
                <p14:modId xmlns:p14="http://schemas.microsoft.com/office/powerpoint/2010/main" val="1926144070"/>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507745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8CDD186-03E3-4AED-BEB6-0B3BEC2080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2D52F6-8A19-CBD0-F6A1-49CB5C12C5D5}"/>
              </a:ext>
            </a:extLst>
          </p:cNvPr>
          <p:cNvSpPr>
            <a:spLocks noGrp="1"/>
          </p:cNvSpPr>
          <p:nvPr>
            <p:ph type="title"/>
          </p:nvPr>
        </p:nvSpPr>
        <p:spPr>
          <a:xfrm>
            <a:off x="913795" y="609599"/>
            <a:ext cx="5978072" cy="1174075"/>
          </a:xfrm>
        </p:spPr>
        <p:txBody>
          <a:bodyPr vert="horz" lIns="91440" tIns="45720" rIns="91440" bIns="45720" rtlCol="0" anchor="ctr">
            <a:normAutofit/>
          </a:bodyPr>
          <a:lstStyle/>
          <a:p>
            <a:r>
              <a:rPr lang="en-US" sz="4000"/>
              <a:t>Who Am I?</a:t>
            </a:r>
          </a:p>
        </p:txBody>
      </p:sp>
      <p:sp>
        <p:nvSpPr>
          <p:cNvPr id="3" name="Content Placeholder 2">
            <a:extLst>
              <a:ext uri="{FF2B5EF4-FFF2-40B4-BE49-F238E27FC236}">
                <a16:creationId xmlns:a16="http://schemas.microsoft.com/office/drawing/2014/main" id="{376E2EC6-39C0-3D77-8D6A-BBEA9959CB4E}"/>
              </a:ext>
            </a:extLst>
          </p:cNvPr>
          <p:cNvSpPr>
            <a:spLocks noGrp="1"/>
          </p:cNvSpPr>
          <p:nvPr>
            <p:ph sz="half" idx="1"/>
          </p:nvPr>
        </p:nvSpPr>
        <p:spPr>
          <a:xfrm>
            <a:off x="913795" y="1972101"/>
            <a:ext cx="5978072" cy="3722748"/>
          </a:xfrm>
        </p:spPr>
        <p:txBody>
          <a:bodyPr vert="horz" lIns="91440" tIns="45720" rIns="91440" bIns="45720" rtlCol="0" anchor="ctr">
            <a:normAutofit fontScale="92500" lnSpcReduction="10000"/>
          </a:bodyPr>
          <a:lstStyle/>
          <a:p>
            <a:pPr>
              <a:buClr>
                <a:srgbClr val="B27363"/>
              </a:buClr>
            </a:pPr>
            <a:r>
              <a:rPr lang="en-US" dirty="0"/>
              <a:t>15+ years of bookkeeping experience, both independently and as an employee.</a:t>
            </a:r>
          </a:p>
          <a:p>
            <a:pPr>
              <a:buClr>
                <a:srgbClr val="B27363"/>
              </a:buClr>
            </a:pPr>
            <a:r>
              <a:rPr lang="en-US" dirty="0"/>
              <a:t>Local to Northern Bruce Peninsula since August 2018</a:t>
            </a:r>
          </a:p>
          <a:p>
            <a:pPr>
              <a:buClr>
                <a:srgbClr val="B27363"/>
              </a:buClr>
            </a:pPr>
            <a:r>
              <a:rPr lang="en-US" dirty="0"/>
              <a:t>Business owner &amp; Previous owner of a retail store, café, and previous landlord</a:t>
            </a:r>
          </a:p>
          <a:p>
            <a:pPr>
              <a:buClr>
                <a:srgbClr val="B27363"/>
              </a:buClr>
            </a:pPr>
            <a:r>
              <a:rPr lang="en-US" dirty="0"/>
              <a:t>Love helping people understand their financial statements and make sound business decisions.</a:t>
            </a:r>
          </a:p>
          <a:p>
            <a:pPr>
              <a:buClr>
                <a:srgbClr val="B27363"/>
              </a:buClr>
            </a:pPr>
            <a:endParaRPr lang="en-US" dirty="0"/>
          </a:p>
        </p:txBody>
      </p:sp>
      <p:pic>
        <p:nvPicPr>
          <p:cNvPr id="16" name="Picture 12">
            <a:extLst>
              <a:ext uri="{FF2B5EF4-FFF2-40B4-BE49-F238E27FC236}">
                <a16:creationId xmlns:a16="http://schemas.microsoft.com/office/drawing/2014/main" id="{1CF706DA-13E8-4A4F-9260-551FB8127B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6" name="Content Placeholder 5" descr="A person with long hair wearing glasses&#10;&#10;Description automatically generated">
            <a:extLst>
              <a:ext uri="{FF2B5EF4-FFF2-40B4-BE49-F238E27FC236}">
                <a16:creationId xmlns:a16="http://schemas.microsoft.com/office/drawing/2014/main" id="{CFCFD732-F1DF-5A70-04C7-34F5895DCD67}"/>
              </a:ext>
            </a:extLst>
          </p:cNvPr>
          <p:cNvPicPr>
            <a:picLocks noGrp="1" noChangeAspect="1"/>
          </p:cNvPicPr>
          <p:nvPr>
            <p:ph sz="half" idx="2"/>
          </p:nvPr>
        </p:nvPicPr>
        <p:blipFill rotWithShape="1">
          <a:blip r:embed="rId4"/>
          <a:srcRect l="16994" r="30745" b="1"/>
          <a:stretch/>
        </p:blipFill>
        <p:spPr>
          <a:xfrm>
            <a:off x="7552945" y="643465"/>
            <a:ext cx="3995592" cy="5103372"/>
          </a:xfrm>
          <a:prstGeom prst="rect">
            <a:avLst/>
          </a:prstGeom>
        </p:spPr>
      </p:pic>
    </p:spTree>
    <p:extLst>
      <p:ext uri="{BB962C8B-B14F-4D97-AF65-F5344CB8AC3E}">
        <p14:creationId xmlns:p14="http://schemas.microsoft.com/office/powerpoint/2010/main" val="3562573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7491F-8EAE-97DC-0279-D3954E817E5D}"/>
              </a:ext>
            </a:extLst>
          </p:cNvPr>
          <p:cNvSpPr>
            <a:spLocks noGrp="1"/>
          </p:cNvSpPr>
          <p:nvPr>
            <p:ph type="title"/>
          </p:nvPr>
        </p:nvSpPr>
        <p:spPr/>
        <p:txBody>
          <a:bodyPr/>
          <a:lstStyle/>
          <a:p>
            <a:r>
              <a:rPr lang="en-US" dirty="0"/>
              <a:t>Obvious Business Expenses</a:t>
            </a:r>
            <a:endParaRPr lang="en-CA" dirty="0"/>
          </a:p>
        </p:txBody>
      </p:sp>
      <p:sp>
        <p:nvSpPr>
          <p:cNvPr id="3" name="Content Placeholder 2">
            <a:extLst>
              <a:ext uri="{FF2B5EF4-FFF2-40B4-BE49-F238E27FC236}">
                <a16:creationId xmlns:a16="http://schemas.microsoft.com/office/drawing/2014/main" id="{5C4CA575-67B4-2368-BF0A-DA71967BB5DC}"/>
              </a:ext>
            </a:extLst>
          </p:cNvPr>
          <p:cNvSpPr>
            <a:spLocks noGrp="1"/>
          </p:cNvSpPr>
          <p:nvPr>
            <p:ph sz="half" idx="1"/>
          </p:nvPr>
        </p:nvSpPr>
        <p:spPr/>
        <p:txBody>
          <a:bodyPr/>
          <a:lstStyle/>
          <a:p>
            <a:r>
              <a:rPr lang="en-US" dirty="0"/>
              <a:t>Inventory</a:t>
            </a:r>
          </a:p>
          <a:p>
            <a:r>
              <a:rPr lang="en-US" dirty="0"/>
              <a:t>Materials</a:t>
            </a:r>
          </a:p>
          <a:p>
            <a:r>
              <a:rPr lang="en-US" dirty="0"/>
              <a:t>Payroll Expenses (Wages, CPP, EI, &amp; WSIB)</a:t>
            </a:r>
          </a:p>
          <a:p>
            <a:r>
              <a:rPr lang="en-US" dirty="0"/>
              <a:t>Rent</a:t>
            </a:r>
          </a:p>
          <a:p>
            <a:r>
              <a:rPr lang="en-US" dirty="0"/>
              <a:t>Property taxes</a:t>
            </a:r>
          </a:p>
          <a:p>
            <a:r>
              <a:rPr lang="en-US" dirty="0"/>
              <a:t>Office Supplies</a:t>
            </a:r>
          </a:p>
          <a:p>
            <a:endParaRPr lang="en-US" dirty="0"/>
          </a:p>
          <a:p>
            <a:endParaRPr lang="en-CA" dirty="0"/>
          </a:p>
        </p:txBody>
      </p:sp>
      <p:sp>
        <p:nvSpPr>
          <p:cNvPr id="4" name="Content Placeholder 3">
            <a:extLst>
              <a:ext uri="{FF2B5EF4-FFF2-40B4-BE49-F238E27FC236}">
                <a16:creationId xmlns:a16="http://schemas.microsoft.com/office/drawing/2014/main" id="{35DDF0F8-A546-4D61-FC47-F4EAFAC1F27F}"/>
              </a:ext>
            </a:extLst>
          </p:cNvPr>
          <p:cNvSpPr>
            <a:spLocks noGrp="1"/>
          </p:cNvSpPr>
          <p:nvPr>
            <p:ph sz="half" idx="2"/>
          </p:nvPr>
        </p:nvSpPr>
        <p:spPr/>
        <p:txBody>
          <a:bodyPr/>
          <a:lstStyle/>
          <a:p>
            <a:r>
              <a:rPr lang="en-US" dirty="0"/>
              <a:t>Advertising</a:t>
            </a:r>
          </a:p>
          <a:p>
            <a:r>
              <a:rPr lang="en-US" dirty="0"/>
              <a:t>Insurance</a:t>
            </a:r>
          </a:p>
          <a:p>
            <a:r>
              <a:rPr lang="en-CA" dirty="0"/>
              <a:t>Bank Fees &amp; Interest</a:t>
            </a:r>
          </a:p>
          <a:p>
            <a:r>
              <a:rPr lang="en-CA" dirty="0"/>
              <a:t>Legal, accounting and other professional fees</a:t>
            </a:r>
          </a:p>
          <a:p>
            <a:r>
              <a:rPr lang="en-CA" dirty="0"/>
              <a:t>Utilities</a:t>
            </a:r>
          </a:p>
          <a:p>
            <a:r>
              <a:rPr lang="en-CA" dirty="0"/>
              <a:t>Repairs &amp; Maintenance</a:t>
            </a:r>
          </a:p>
          <a:p>
            <a:endParaRPr lang="en-CA" dirty="0"/>
          </a:p>
        </p:txBody>
      </p:sp>
    </p:spTree>
    <p:extLst>
      <p:ext uri="{BB962C8B-B14F-4D97-AF65-F5344CB8AC3E}">
        <p14:creationId xmlns:p14="http://schemas.microsoft.com/office/powerpoint/2010/main" val="195943050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8761467-7640-47B1-90D4-04ADAD632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Freeform: Shape 19">
            <a:extLst>
              <a:ext uri="{FF2B5EF4-FFF2-40B4-BE49-F238E27FC236}">
                <a16:creationId xmlns:a16="http://schemas.microsoft.com/office/drawing/2014/main" id="{738B1503-6FE9-46B4-9354-E943D91B1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05514"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9BEF4C-4FB7-8E37-ACF2-8F7C3ABF856A}"/>
              </a:ext>
            </a:extLst>
          </p:cNvPr>
          <p:cNvSpPr>
            <a:spLocks noGrp="1"/>
          </p:cNvSpPr>
          <p:nvPr>
            <p:ph type="title"/>
          </p:nvPr>
        </p:nvSpPr>
        <p:spPr>
          <a:xfrm>
            <a:off x="4654295" y="965196"/>
            <a:ext cx="6197686" cy="1371604"/>
          </a:xfrm>
        </p:spPr>
        <p:txBody>
          <a:bodyPr vert="horz" lIns="91440" tIns="45720" rIns="91440" bIns="45720" rtlCol="0" anchor="ctr">
            <a:normAutofit/>
          </a:bodyPr>
          <a:lstStyle/>
          <a:p>
            <a:pPr algn="l"/>
            <a:r>
              <a:rPr lang="en-US" sz="400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t>Not Business Expenses</a:t>
            </a:r>
          </a:p>
        </p:txBody>
      </p:sp>
      <p:pic>
        <p:nvPicPr>
          <p:cNvPr id="6" name="Content Placeholder 5" descr="No sign with solid fill">
            <a:extLst>
              <a:ext uri="{FF2B5EF4-FFF2-40B4-BE49-F238E27FC236}">
                <a16:creationId xmlns:a16="http://schemas.microsoft.com/office/drawing/2014/main" id="{D5D4CF88-EDB2-B609-3ACD-0055DB6FB65D}"/>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644332" y="2170143"/>
            <a:ext cx="2517715" cy="2517715"/>
          </a:xfrm>
          <a:prstGeom prst="rect">
            <a:avLst/>
          </a:prstGeom>
        </p:spPr>
      </p:pic>
      <p:sp>
        <p:nvSpPr>
          <p:cNvPr id="3" name="Content Placeholder 2">
            <a:extLst>
              <a:ext uri="{FF2B5EF4-FFF2-40B4-BE49-F238E27FC236}">
                <a16:creationId xmlns:a16="http://schemas.microsoft.com/office/drawing/2014/main" id="{1268576F-AB0F-9158-40D9-676B4018B2D4}"/>
              </a:ext>
            </a:extLst>
          </p:cNvPr>
          <p:cNvSpPr>
            <a:spLocks noGrp="1"/>
          </p:cNvSpPr>
          <p:nvPr>
            <p:ph sz="half" idx="1"/>
          </p:nvPr>
        </p:nvSpPr>
        <p:spPr>
          <a:xfrm>
            <a:off x="4654295" y="2617694"/>
            <a:ext cx="6197686" cy="3173505"/>
          </a:xfrm>
        </p:spPr>
        <p:txBody>
          <a:bodyPr vert="horz" lIns="91440" tIns="45720" rIns="91440" bIns="45720" rtlCol="0" anchor="t">
            <a:normAutofit/>
          </a:bodyPr>
          <a:lstStyle/>
          <a:p>
            <a:pPr>
              <a:lnSpc>
                <a:spcPct val="100000"/>
              </a:lnSpc>
            </a:pPr>
            <a:r>
              <a:rPr lang="en-US" sz="1800"/>
              <a:t>Clothes (Unless a uniform or needed for safety.)</a:t>
            </a:r>
          </a:p>
          <a:p>
            <a:pPr>
              <a:lnSpc>
                <a:spcPct val="100000"/>
              </a:lnSpc>
            </a:pPr>
            <a:r>
              <a:rPr lang="en-US" sz="1800"/>
              <a:t>Gas or mileage to travel between home and place of business.</a:t>
            </a:r>
          </a:p>
          <a:p>
            <a:pPr>
              <a:lnSpc>
                <a:spcPct val="100000"/>
              </a:lnSpc>
            </a:pPr>
            <a:r>
              <a:rPr lang="en-US" sz="1800"/>
              <a:t>Anything that’s reimbursed by insurance or another party.</a:t>
            </a:r>
          </a:p>
          <a:p>
            <a:pPr>
              <a:lnSpc>
                <a:spcPct val="100000"/>
              </a:lnSpc>
            </a:pPr>
            <a:r>
              <a:rPr lang="en-US" sz="1800"/>
              <a:t>Your labour (More information to follow under paying yourself)</a:t>
            </a:r>
          </a:p>
          <a:p>
            <a:pPr>
              <a:lnSpc>
                <a:spcPct val="100000"/>
              </a:lnSpc>
            </a:pPr>
            <a:r>
              <a:rPr lang="en-US" sz="1800"/>
              <a:t>Anything that is for personal use. (More information to follow)</a:t>
            </a:r>
          </a:p>
        </p:txBody>
      </p:sp>
    </p:spTree>
    <p:extLst>
      <p:ext uri="{BB962C8B-B14F-4D97-AF65-F5344CB8AC3E}">
        <p14:creationId xmlns:p14="http://schemas.microsoft.com/office/powerpoint/2010/main" val="413337802"/>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203B-9FFD-4ED0-98C5-742E6BC9BF24}"/>
              </a:ext>
            </a:extLst>
          </p:cNvPr>
          <p:cNvSpPr>
            <a:spLocks noGrp="1"/>
          </p:cNvSpPr>
          <p:nvPr>
            <p:ph type="title"/>
          </p:nvPr>
        </p:nvSpPr>
        <p:spPr/>
        <p:txBody>
          <a:bodyPr/>
          <a:lstStyle/>
          <a:p>
            <a:r>
              <a:rPr lang="en-US" dirty="0"/>
              <a:t>Special Rules for Some Expenses</a:t>
            </a:r>
            <a:endParaRPr lang="en-CA" dirty="0"/>
          </a:p>
        </p:txBody>
      </p:sp>
      <p:sp>
        <p:nvSpPr>
          <p:cNvPr id="3" name="Text Placeholder 2">
            <a:extLst>
              <a:ext uri="{FF2B5EF4-FFF2-40B4-BE49-F238E27FC236}">
                <a16:creationId xmlns:a16="http://schemas.microsoft.com/office/drawing/2014/main" id="{C838C0C3-4729-CACC-FFFD-94620697B756}"/>
              </a:ext>
            </a:extLst>
          </p:cNvPr>
          <p:cNvSpPr>
            <a:spLocks noGrp="1"/>
          </p:cNvSpPr>
          <p:nvPr>
            <p:ph type="body" idx="1"/>
          </p:nvPr>
        </p:nvSpPr>
        <p:spPr/>
        <p:txBody>
          <a:bodyPr/>
          <a:lstStyle/>
          <a:p>
            <a:r>
              <a:rPr lang="en-US" dirty="0"/>
              <a:t>Meals &amp; Entertainment</a:t>
            </a:r>
            <a:endParaRPr lang="en-CA" dirty="0"/>
          </a:p>
        </p:txBody>
      </p:sp>
      <p:sp>
        <p:nvSpPr>
          <p:cNvPr id="4" name="Text Placeholder 3">
            <a:extLst>
              <a:ext uri="{FF2B5EF4-FFF2-40B4-BE49-F238E27FC236}">
                <a16:creationId xmlns:a16="http://schemas.microsoft.com/office/drawing/2014/main" id="{2A8C5896-231C-61FD-65D5-120FC16D9471}"/>
              </a:ext>
            </a:extLst>
          </p:cNvPr>
          <p:cNvSpPr>
            <a:spLocks noGrp="1"/>
          </p:cNvSpPr>
          <p:nvPr>
            <p:ph type="body" sz="half" idx="15"/>
          </p:nvPr>
        </p:nvSpPr>
        <p:spPr/>
        <p:txBody>
          <a:bodyPr/>
          <a:lstStyle/>
          <a:p>
            <a:pPr marL="285750" indent="-285750" algn="l">
              <a:buFont typeface="Wingdings" panose="05000000000000000000" pitchFamily="2" charset="2"/>
              <a:buChar char="Ø"/>
            </a:pPr>
            <a:r>
              <a:rPr lang="en-US" dirty="0"/>
              <a:t>The maximum amount you can claim for food, beverages, and entertainment is 50% including travel meals.</a:t>
            </a:r>
          </a:p>
          <a:p>
            <a:pPr marL="285750" indent="-285750" algn="l">
              <a:buFont typeface="Wingdings" panose="05000000000000000000" pitchFamily="2" charset="2"/>
              <a:buChar char="Ø"/>
            </a:pPr>
            <a:r>
              <a:rPr lang="en-CA" dirty="0"/>
              <a:t>Exception made for staff events as long as ALL staff from a particular location have been invited. Limited to 6 a year.</a:t>
            </a:r>
          </a:p>
          <a:p>
            <a:pPr marL="285750" indent="-285750" algn="l">
              <a:buFont typeface="Wingdings" panose="05000000000000000000" pitchFamily="2" charset="2"/>
              <a:buChar char="Ø"/>
            </a:pPr>
            <a:endParaRPr lang="en-CA" dirty="0"/>
          </a:p>
        </p:txBody>
      </p:sp>
      <p:sp>
        <p:nvSpPr>
          <p:cNvPr id="5" name="Text Placeholder 4">
            <a:extLst>
              <a:ext uri="{FF2B5EF4-FFF2-40B4-BE49-F238E27FC236}">
                <a16:creationId xmlns:a16="http://schemas.microsoft.com/office/drawing/2014/main" id="{E125D40B-6172-EE84-A7B3-F58E0A49E1D1}"/>
              </a:ext>
            </a:extLst>
          </p:cNvPr>
          <p:cNvSpPr>
            <a:spLocks noGrp="1"/>
          </p:cNvSpPr>
          <p:nvPr>
            <p:ph type="body" sz="quarter" idx="3"/>
          </p:nvPr>
        </p:nvSpPr>
        <p:spPr/>
        <p:txBody>
          <a:bodyPr/>
          <a:lstStyle/>
          <a:p>
            <a:r>
              <a:rPr lang="en-US" dirty="0"/>
              <a:t>Vehicle Expenses</a:t>
            </a:r>
            <a:endParaRPr lang="en-CA" dirty="0"/>
          </a:p>
        </p:txBody>
      </p:sp>
      <p:sp>
        <p:nvSpPr>
          <p:cNvPr id="6" name="Text Placeholder 5">
            <a:extLst>
              <a:ext uri="{FF2B5EF4-FFF2-40B4-BE49-F238E27FC236}">
                <a16:creationId xmlns:a16="http://schemas.microsoft.com/office/drawing/2014/main" id="{C3A79115-7E27-AFF5-3C3E-7E10389D0797}"/>
              </a:ext>
            </a:extLst>
          </p:cNvPr>
          <p:cNvSpPr>
            <a:spLocks noGrp="1"/>
          </p:cNvSpPr>
          <p:nvPr>
            <p:ph type="body" sz="half" idx="16"/>
          </p:nvPr>
        </p:nvSpPr>
        <p:spPr/>
        <p:txBody>
          <a:bodyPr/>
          <a:lstStyle/>
          <a:p>
            <a:pPr marL="285750" indent="-285750" algn="l">
              <a:buFont typeface="Wingdings" panose="05000000000000000000" pitchFamily="2" charset="2"/>
              <a:buChar char="Ø"/>
            </a:pPr>
            <a:r>
              <a:rPr lang="en-US" dirty="0"/>
              <a:t>Unless the vehicle is used exclusively for business purposes vehicle expenses must be divided between business &amp; personal use.</a:t>
            </a:r>
          </a:p>
          <a:p>
            <a:pPr marL="285750" indent="-285750" algn="l">
              <a:buFont typeface="Wingdings" panose="05000000000000000000" pitchFamily="2" charset="2"/>
              <a:buChar char="Ø"/>
            </a:pPr>
            <a:r>
              <a:rPr lang="en-US" dirty="0"/>
              <a:t>Either way a log of vehicle used must be maintained. All km driven for business use must be tracked.</a:t>
            </a:r>
          </a:p>
          <a:p>
            <a:pPr marL="285750" indent="-285750" algn="l">
              <a:buFont typeface="Wingdings" panose="05000000000000000000" pitchFamily="2" charset="2"/>
              <a:buChar char="Ø"/>
            </a:pPr>
            <a:r>
              <a:rPr lang="en-US" dirty="0"/>
              <a:t>For Corporations: Personal vehicle used for business gets a km rate, so expenses should be kept off books.</a:t>
            </a:r>
            <a:endParaRPr lang="en-CA" dirty="0"/>
          </a:p>
        </p:txBody>
      </p:sp>
      <p:sp>
        <p:nvSpPr>
          <p:cNvPr id="7" name="Text Placeholder 6">
            <a:extLst>
              <a:ext uri="{FF2B5EF4-FFF2-40B4-BE49-F238E27FC236}">
                <a16:creationId xmlns:a16="http://schemas.microsoft.com/office/drawing/2014/main" id="{96B74360-5807-A688-4F82-5EF6DC45ED3B}"/>
              </a:ext>
            </a:extLst>
          </p:cNvPr>
          <p:cNvSpPr>
            <a:spLocks noGrp="1"/>
          </p:cNvSpPr>
          <p:nvPr>
            <p:ph type="body" sz="quarter" idx="13"/>
          </p:nvPr>
        </p:nvSpPr>
        <p:spPr/>
        <p:txBody>
          <a:bodyPr/>
          <a:lstStyle/>
          <a:p>
            <a:r>
              <a:rPr lang="en-US" dirty="0"/>
              <a:t>Home Office Expenses</a:t>
            </a:r>
            <a:endParaRPr lang="en-CA" dirty="0"/>
          </a:p>
        </p:txBody>
      </p:sp>
      <p:sp>
        <p:nvSpPr>
          <p:cNvPr id="8" name="Text Placeholder 7">
            <a:extLst>
              <a:ext uri="{FF2B5EF4-FFF2-40B4-BE49-F238E27FC236}">
                <a16:creationId xmlns:a16="http://schemas.microsoft.com/office/drawing/2014/main" id="{5B48A75E-058E-4DFB-44FF-C35280021946}"/>
              </a:ext>
            </a:extLst>
          </p:cNvPr>
          <p:cNvSpPr>
            <a:spLocks noGrp="1"/>
          </p:cNvSpPr>
          <p:nvPr>
            <p:ph type="body" sz="half" idx="17"/>
          </p:nvPr>
        </p:nvSpPr>
        <p:spPr/>
        <p:txBody>
          <a:bodyPr>
            <a:normAutofit fontScale="92500" lnSpcReduction="10000"/>
          </a:bodyPr>
          <a:lstStyle/>
          <a:p>
            <a:pPr marL="285750" indent="-285750" algn="l">
              <a:buFont typeface="Wingdings" panose="05000000000000000000" pitchFamily="2" charset="2"/>
              <a:buChar char="Ø"/>
            </a:pPr>
            <a:r>
              <a:rPr lang="en-US" dirty="0"/>
              <a:t>Limited to the portion of your home used exclusively for business or the prorated amount for time spent in portion of home used to make business. </a:t>
            </a:r>
          </a:p>
          <a:p>
            <a:pPr marL="285750" indent="-285750" algn="l">
              <a:buFont typeface="Wingdings" panose="05000000000000000000" pitchFamily="2" charset="2"/>
              <a:buChar char="Ø"/>
            </a:pPr>
            <a:r>
              <a:rPr lang="en-US" dirty="0"/>
              <a:t>Maximum of 25% allowed in most municipalities</a:t>
            </a:r>
          </a:p>
          <a:p>
            <a:pPr marL="285750" indent="-285750" algn="l">
              <a:buFont typeface="Wingdings" panose="05000000000000000000" pitchFamily="2" charset="2"/>
              <a:buChar char="Ø"/>
            </a:pPr>
            <a:r>
              <a:rPr lang="en-US" dirty="0"/>
              <a:t>Allowable expenses include rent, mortgage interest, hydro, heat, water, property taxes, and insurance.</a:t>
            </a:r>
          </a:p>
          <a:p>
            <a:pPr marL="285750" indent="-285750" algn="l">
              <a:buFont typeface="Wingdings" panose="05000000000000000000" pitchFamily="2" charset="2"/>
              <a:buChar char="Ø"/>
            </a:pPr>
            <a:r>
              <a:rPr lang="en-US" dirty="0"/>
              <a:t>Can’t use home office expenses to create a net loss.</a:t>
            </a:r>
            <a:endParaRPr lang="en-CA" dirty="0"/>
          </a:p>
        </p:txBody>
      </p:sp>
    </p:spTree>
    <p:extLst>
      <p:ext uri="{BB962C8B-B14F-4D97-AF65-F5344CB8AC3E}">
        <p14:creationId xmlns:p14="http://schemas.microsoft.com/office/powerpoint/2010/main" val="33247524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5F7E0-0F6E-9C1C-F1DA-866ACEA24C98}"/>
              </a:ext>
            </a:extLst>
          </p:cNvPr>
          <p:cNvSpPr>
            <a:spLocks noGrp="1"/>
          </p:cNvSpPr>
          <p:nvPr>
            <p:ph type="title"/>
          </p:nvPr>
        </p:nvSpPr>
        <p:spPr/>
        <p:txBody>
          <a:bodyPr/>
          <a:lstStyle/>
          <a:p>
            <a:r>
              <a:rPr lang="en-US" dirty="0"/>
              <a:t>When to start charging HST</a:t>
            </a:r>
            <a:endParaRPr lang="en-CA" dirty="0"/>
          </a:p>
        </p:txBody>
      </p:sp>
      <p:sp>
        <p:nvSpPr>
          <p:cNvPr id="3" name="Content Placeholder 2">
            <a:extLst>
              <a:ext uri="{FF2B5EF4-FFF2-40B4-BE49-F238E27FC236}">
                <a16:creationId xmlns:a16="http://schemas.microsoft.com/office/drawing/2014/main" id="{22E4E328-9EBA-8004-C142-402E495D423F}"/>
              </a:ext>
            </a:extLst>
          </p:cNvPr>
          <p:cNvSpPr>
            <a:spLocks noGrp="1"/>
          </p:cNvSpPr>
          <p:nvPr>
            <p:ph idx="1"/>
          </p:nvPr>
        </p:nvSpPr>
        <p:spPr/>
        <p:txBody>
          <a:bodyPr>
            <a:normAutofit fontScale="92500" lnSpcReduction="10000"/>
          </a:bodyPr>
          <a:lstStyle/>
          <a:p>
            <a:r>
              <a:rPr lang="en-US" dirty="0"/>
              <a:t>HST needs to be charged when your sales exceed $30,000.</a:t>
            </a:r>
          </a:p>
          <a:p>
            <a:r>
              <a:rPr lang="en-US" dirty="0"/>
              <a:t>If you exceed $30,000 in a single calendar quarter, you must register and start charging HST on the day that pushed you over $30,000.</a:t>
            </a:r>
          </a:p>
          <a:p>
            <a:r>
              <a:rPr lang="en-US" dirty="0"/>
              <a:t>If you exceed $30,000 over the previous four (or fewer) consecutive calendar quarters (but not a single quarter), you must register and start charging HST on the beginning of the month after you broke $30,000.</a:t>
            </a:r>
          </a:p>
          <a:p>
            <a:r>
              <a:rPr lang="en-US" dirty="0"/>
              <a:t>You have 29 days to register for an HST number from the date  you had to start charging HST.</a:t>
            </a:r>
          </a:p>
          <a:p>
            <a:r>
              <a:rPr lang="en-US" dirty="0"/>
              <a:t>If you don’t charge the HST to the customer, it’s effectively a 13% pay cut. </a:t>
            </a:r>
          </a:p>
          <a:p>
            <a:endParaRPr lang="en-US" dirty="0"/>
          </a:p>
          <a:p>
            <a:endParaRPr lang="en-CA" dirty="0"/>
          </a:p>
        </p:txBody>
      </p:sp>
    </p:spTree>
    <p:extLst>
      <p:ext uri="{BB962C8B-B14F-4D97-AF65-F5344CB8AC3E}">
        <p14:creationId xmlns:p14="http://schemas.microsoft.com/office/powerpoint/2010/main" val="374675924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795DCC-93DA-8850-7946-AB976BB0EFBA}"/>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t>When to start charging HST</a:t>
            </a:r>
            <a:endParaRPr lang="en-US" sz="4200" dirty="0"/>
          </a:p>
        </p:txBody>
      </p:sp>
      <p:sp>
        <p:nvSpPr>
          <p:cNvPr id="21" name="Rectangle 18">
            <a:extLst>
              <a:ext uri="{FF2B5EF4-FFF2-40B4-BE49-F238E27FC236}">
                <a16:creationId xmlns:a16="http://schemas.microsoft.com/office/drawing/2014/main" id="{A6D87845-294F-40CB-BC48-46455460D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table with numbers and a yellow line&#10;&#10;Description automatically generated">
            <a:extLst>
              <a:ext uri="{FF2B5EF4-FFF2-40B4-BE49-F238E27FC236}">
                <a16:creationId xmlns:a16="http://schemas.microsoft.com/office/drawing/2014/main" id="{6FA2EB01-BC59-2784-F1D1-484E5ED944C0}"/>
              </a:ext>
            </a:extLst>
          </p:cNvPr>
          <p:cNvPicPr>
            <a:picLocks noGrp="1" noChangeAspect="1"/>
          </p:cNvPicPr>
          <p:nvPr>
            <p:ph idx="1"/>
          </p:nvPr>
        </p:nvPicPr>
        <p:blipFill>
          <a:blip r:embed="rId3"/>
          <a:stretch>
            <a:fillRect/>
          </a:stretch>
        </p:blipFill>
        <p:spPr>
          <a:xfrm>
            <a:off x="5324315" y="1127999"/>
            <a:ext cx="6197668" cy="4602001"/>
          </a:xfrm>
          <a:prstGeom prst="rect">
            <a:avLst/>
          </a:prstGeom>
        </p:spPr>
      </p:pic>
    </p:spTree>
    <p:extLst>
      <p:ext uri="{BB962C8B-B14F-4D97-AF65-F5344CB8AC3E}">
        <p14:creationId xmlns:p14="http://schemas.microsoft.com/office/powerpoint/2010/main" val="27877825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CF7633-3FAD-5532-FE50-A9036B7FAEDB}"/>
              </a:ext>
            </a:extLst>
          </p:cNvPr>
          <p:cNvSpPr>
            <a:spLocks noGrp="1"/>
          </p:cNvSpPr>
          <p:nvPr>
            <p:ph type="title"/>
          </p:nvPr>
        </p:nvSpPr>
        <p:spPr>
          <a:xfrm>
            <a:off x="913795" y="609600"/>
            <a:ext cx="10353762" cy="1164772"/>
          </a:xfrm>
        </p:spPr>
        <p:txBody>
          <a:bodyPr>
            <a:normAutofit/>
          </a:bodyPr>
          <a:lstStyle/>
          <a:p>
            <a:r>
              <a:rPr lang="en-US"/>
              <a:t>How to Register for an HST number</a:t>
            </a:r>
            <a:endParaRPr lang="en-CA"/>
          </a:p>
        </p:txBody>
      </p:sp>
      <p:pic>
        <p:nvPicPr>
          <p:cNvPr id="22" name="Picture 21">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13F9100B-1AF6-7200-9DBA-1FD84F908796}"/>
              </a:ext>
            </a:extLst>
          </p:cNvPr>
          <p:cNvSpPr>
            <a:spLocks noGrp="1"/>
          </p:cNvSpPr>
          <p:nvPr>
            <p:ph idx="1"/>
          </p:nvPr>
        </p:nvSpPr>
        <p:spPr>
          <a:xfrm>
            <a:off x="1235528" y="2481943"/>
            <a:ext cx="9710296" cy="3309258"/>
          </a:xfrm>
        </p:spPr>
        <p:txBody>
          <a:bodyPr>
            <a:normAutofit/>
          </a:bodyPr>
          <a:lstStyle/>
          <a:p>
            <a:pPr>
              <a:lnSpc>
                <a:spcPct val="100000"/>
              </a:lnSpc>
            </a:pPr>
            <a:r>
              <a:rPr lang="en-US" sz="1800"/>
              <a:t>You need to have a CRA business number to get an HST number. Assuming you have only one HST account (Yes, you can have multiple for the same business number) your HST number will be your 9-digit business number followed by RT0001.</a:t>
            </a:r>
          </a:p>
          <a:p>
            <a:pPr>
              <a:lnSpc>
                <a:spcPct val="100000"/>
              </a:lnSpc>
            </a:pPr>
            <a:r>
              <a:rPr lang="en-US" sz="1800"/>
              <a:t>You can register online through Business Online Registration (BRO) and you can get your 9-digit CRA business number at the same time.</a:t>
            </a:r>
          </a:p>
          <a:p>
            <a:pPr>
              <a:lnSpc>
                <a:spcPct val="100000"/>
              </a:lnSpc>
            </a:pPr>
            <a:r>
              <a:rPr lang="en-US" sz="1800"/>
              <a:t>You can also register by calling the CRA Business Line at 1-800-959-5525 and get the 9-digit CRA business number at the same time.</a:t>
            </a:r>
          </a:p>
          <a:p>
            <a:pPr>
              <a:lnSpc>
                <a:spcPct val="100000"/>
              </a:lnSpc>
            </a:pPr>
            <a:r>
              <a:rPr lang="en-US" sz="1800"/>
              <a:t>This is independent of the provincial Business Name Registration.</a:t>
            </a:r>
          </a:p>
          <a:p>
            <a:pPr>
              <a:lnSpc>
                <a:spcPct val="100000"/>
              </a:lnSpc>
            </a:pPr>
            <a:endParaRPr lang="en-US" sz="1800"/>
          </a:p>
          <a:p>
            <a:pPr>
              <a:lnSpc>
                <a:spcPct val="100000"/>
              </a:lnSpc>
            </a:pPr>
            <a:endParaRPr lang="en-CA" sz="1800"/>
          </a:p>
        </p:txBody>
      </p:sp>
    </p:spTree>
    <p:extLst>
      <p:ext uri="{BB962C8B-B14F-4D97-AF65-F5344CB8AC3E}">
        <p14:creationId xmlns:p14="http://schemas.microsoft.com/office/powerpoint/2010/main" val="142614072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Nova">
      <a:majorFont>
        <a:latin typeface="Arial Nova Light"/>
        <a:ea typeface=""/>
        <a:cs typeface=""/>
      </a:majorFont>
      <a:minorFont>
        <a:latin typeface="Arial Nova"/>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60E646-30AD-4BA0-97EA-A7A07DF54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E70FC5-1855-47AB-8CE1-CB3C873A8988}">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30CB38EC-895A-4F8F-8F75-E263501ABB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Integer pillars</Template>
  <TotalTime>1688</TotalTime>
  <Words>1057</Words>
  <Application>Microsoft Office PowerPoint</Application>
  <PresentationFormat>Widescreen</PresentationFormat>
  <Paragraphs>101</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 Nova</vt:lpstr>
      <vt:lpstr>Arial Nova Light</vt:lpstr>
      <vt:lpstr>Calibri</vt:lpstr>
      <vt:lpstr>Wingdings</vt:lpstr>
      <vt:lpstr>Wingdings 2</vt:lpstr>
      <vt:lpstr>SlateVTI</vt:lpstr>
      <vt:lpstr>Mastering Small Business Finance</vt:lpstr>
      <vt:lpstr>What Will Be Covered</vt:lpstr>
      <vt:lpstr>Who Am I?</vt:lpstr>
      <vt:lpstr>Obvious Business Expenses</vt:lpstr>
      <vt:lpstr>Not Business Expenses</vt:lpstr>
      <vt:lpstr>Special Rules for Some Expenses</vt:lpstr>
      <vt:lpstr>When to start charging HST</vt:lpstr>
      <vt:lpstr>When to start charging HST</vt:lpstr>
      <vt:lpstr>How to Register for an HST number</vt:lpstr>
      <vt:lpstr>Remitting HST</vt:lpstr>
      <vt:lpstr>Remitting HST</vt:lpstr>
      <vt:lpstr>Remitting HST – ITC’s</vt:lpstr>
      <vt:lpstr>Remitting HST – Special Considerations</vt:lpstr>
      <vt:lpstr>Paying Yourself from Your Business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Mastering Small Business Finance</dc:title>
  <dc:creator>Athena King</dc:creator>
  <cp:lastModifiedBy>Athena King</cp:lastModifiedBy>
  <cp:revision>3</cp:revision>
  <dcterms:created xsi:type="dcterms:W3CDTF">2023-10-03T16:58:40Z</dcterms:created>
  <dcterms:modified xsi:type="dcterms:W3CDTF">2023-10-11T19:55:54Z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